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65" r:id="rId2"/>
    <p:sldId id="294" r:id="rId3"/>
    <p:sldId id="289" r:id="rId4"/>
    <p:sldId id="295" r:id="rId5"/>
    <p:sldId id="307" r:id="rId6"/>
    <p:sldId id="296" r:id="rId7"/>
    <p:sldId id="306" r:id="rId8"/>
    <p:sldId id="308" r:id="rId9"/>
    <p:sldId id="305" r:id="rId10"/>
    <p:sldId id="298" r:id="rId11"/>
    <p:sldId id="300" r:id="rId12"/>
    <p:sldId id="301" r:id="rId13"/>
    <p:sldId id="302" r:id="rId14"/>
    <p:sldId id="271" r:id="rId15"/>
    <p:sldId id="278" r:id="rId16"/>
    <p:sldId id="281" r:id="rId17"/>
    <p:sldId id="282" r:id="rId18"/>
    <p:sldId id="311" r:id="rId19"/>
    <p:sldId id="290" r:id="rId20"/>
    <p:sldId id="283" r:id="rId21"/>
    <p:sldId id="284" r:id="rId22"/>
    <p:sldId id="272" r:id="rId23"/>
    <p:sldId id="310" r:id="rId24"/>
    <p:sldId id="304" r:id="rId25"/>
    <p:sldId id="303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0130A-F3CE-4164-9084-06B482B2B3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6C6F5-B6FE-4AD3-83FB-D11B517B205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/>
            <a:t>Patients and families are important stakeholders in health care, </a:t>
          </a:r>
        </a:p>
        <a:p>
          <a:pPr rtl="0"/>
          <a:r>
            <a:rPr lang="en-US" dirty="0"/>
            <a:t>they </a:t>
          </a:r>
          <a:r>
            <a:rPr lang="en-US" u="sng" dirty="0"/>
            <a:t>have the most at stake </a:t>
          </a:r>
        </a:p>
        <a:p>
          <a:pPr rtl="0"/>
          <a:r>
            <a:rPr lang="en-US" dirty="0"/>
            <a:t>a growing body of evidence    shows that </a:t>
          </a:r>
          <a:r>
            <a:rPr lang="en-US" u="sng" dirty="0"/>
            <a:t>their engagement leads to better health outcomes</a:t>
          </a:r>
        </a:p>
      </dgm:t>
    </dgm:pt>
    <dgm:pt modelId="{C0A45FC0-DDF9-466E-8095-9A30C9605ED6}" type="parTrans" cxnId="{705A3999-27D3-4ACA-9DBD-58322D37BB73}">
      <dgm:prSet/>
      <dgm:spPr/>
      <dgm:t>
        <a:bodyPr/>
        <a:lstStyle/>
        <a:p>
          <a:endParaRPr lang="en-US"/>
        </a:p>
      </dgm:t>
    </dgm:pt>
    <dgm:pt modelId="{3920E1A9-54D9-4A6C-83D8-F70F9585773E}" type="sibTrans" cxnId="{705A3999-27D3-4ACA-9DBD-58322D37BB73}">
      <dgm:prSet/>
      <dgm:spPr/>
      <dgm:t>
        <a:bodyPr/>
        <a:lstStyle/>
        <a:p>
          <a:endParaRPr lang="en-US"/>
        </a:p>
      </dgm:t>
    </dgm:pt>
    <dgm:pt modelId="{85C7B0F3-4270-4B7B-B59D-83BEE6576CF2}" type="pres">
      <dgm:prSet presAssocID="{3BB0130A-F3CE-4164-9084-06B482B2B3E0}" presName="linear" presStyleCnt="0">
        <dgm:presLayoutVars>
          <dgm:animLvl val="lvl"/>
          <dgm:resizeHandles val="exact"/>
        </dgm:presLayoutVars>
      </dgm:prSet>
      <dgm:spPr/>
    </dgm:pt>
    <dgm:pt modelId="{FD130B46-33D8-4966-B524-D77A64DC1CA2}" type="pres">
      <dgm:prSet presAssocID="{EE36C6F5-B6FE-4AD3-83FB-D11B517B205A}" presName="parentText" presStyleLbl="node1" presStyleIdx="0" presStyleCnt="1" custLinFactNeighborX="-91441" custLinFactNeighborY="11249">
        <dgm:presLayoutVars>
          <dgm:chMax val="0"/>
          <dgm:bulletEnabled val="1"/>
        </dgm:presLayoutVars>
      </dgm:prSet>
      <dgm:spPr/>
    </dgm:pt>
  </dgm:ptLst>
  <dgm:cxnLst>
    <dgm:cxn modelId="{4A2E3703-D8A1-4AC0-AB0B-9588B2242566}" type="presOf" srcId="{EE36C6F5-B6FE-4AD3-83FB-D11B517B205A}" destId="{FD130B46-33D8-4966-B524-D77A64DC1CA2}" srcOrd="0" destOrd="0" presId="urn:microsoft.com/office/officeart/2005/8/layout/vList2"/>
    <dgm:cxn modelId="{705A3999-27D3-4ACA-9DBD-58322D37BB73}" srcId="{3BB0130A-F3CE-4164-9084-06B482B2B3E0}" destId="{EE36C6F5-B6FE-4AD3-83FB-D11B517B205A}" srcOrd="0" destOrd="0" parTransId="{C0A45FC0-DDF9-466E-8095-9A30C9605ED6}" sibTransId="{3920E1A9-54D9-4A6C-83D8-F70F9585773E}"/>
    <dgm:cxn modelId="{1307CEB5-19BD-49ED-B864-459BCAE9AA3A}" type="presOf" srcId="{3BB0130A-F3CE-4164-9084-06B482B2B3E0}" destId="{85C7B0F3-4270-4B7B-B59D-83BEE6576CF2}" srcOrd="0" destOrd="0" presId="urn:microsoft.com/office/officeart/2005/8/layout/vList2"/>
    <dgm:cxn modelId="{AFB1C9F2-3498-4EB4-A89D-CEB427200600}" type="presParOf" srcId="{85C7B0F3-4270-4B7B-B59D-83BEE6576CF2}" destId="{FD130B46-33D8-4966-B524-D77A64DC1CA2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08DBA-5997-41D0-BD81-EE4831E28F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2FB235-6381-47EC-AB7C-133DAB44073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1800" dirty="0"/>
            <a:t>Patients and families are the </a:t>
          </a:r>
          <a:r>
            <a:rPr lang="en-US" sz="2400" dirty="0"/>
            <a:t>greatest untapped resource </a:t>
          </a:r>
          <a:r>
            <a:rPr lang="en-US" sz="1500" dirty="0"/>
            <a:t>in our quest to achieve </a:t>
          </a:r>
          <a:r>
            <a:rPr lang="en-US" sz="1800" b="1" dirty="0"/>
            <a:t>the  triple aim of better health,  better care, and lower costs</a:t>
          </a:r>
          <a:endParaRPr lang="en-US" sz="1500" b="1" dirty="0"/>
        </a:p>
      </dgm:t>
    </dgm:pt>
    <dgm:pt modelId="{48BB19EC-9B4A-49E5-A288-19E39FD497EF}" type="parTrans" cxnId="{4BD63CEF-72A0-4C06-BCB6-BCC2D2389DE0}">
      <dgm:prSet/>
      <dgm:spPr/>
      <dgm:t>
        <a:bodyPr/>
        <a:lstStyle/>
        <a:p>
          <a:endParaRPr lang="en-US"/>
        </a:p>
      </dgm:t>
    </dgm:pt>
    <dgm:pt modelId="{34E3A47A-8906-4E97-88C0-42C28F9A45DC}" type="sibTrans" cxnId="{4BD63CEF-72A0-4C06-BCB6-BCC2D2389DE0}">
      <dgm:prSet/>
      <dgm:spPr/>
      <dgm:t>
        <a:bodyPr/>
        <a:lstStyle/>
        <a:p>
          <a:endParaRPr lang="en-US"/>
        </a:p>
      </dgm:t>
    </dgm:pt>
    <dgm:pt modelId="{ECD054F4-4B5E-43EA-BC07-4C16FE7A9715}" type="pres">
      <dgm:prSet presAssocID="{70E08DBA-5997-41D0-BD81-EE4831E28F4A}" presName="linearFlow" presStyleCnt="0">
        <dgm:presLayoutVars>
          <dgm:dir/>
          <dgm:resizeHandles val="exact"/>
        </dgm:presLayoutVars>
      </dgm:prSet>
      <dgm:spPr/>
    </dgm:pt>
    <dgm:pt modelId="{843DBDD7-9DE7-4AA0-A3F3-34C30ECBF470}" type="pres">
      <dgm:prSet presAssocID="{FD2FB235-6381-47EC-AB7C-133DAB44073E}" presName="composite" presStyleCnt="0"/>
      <dgm:spPr/>
    </dgm:pt>
    <dgm:pt modelId="{717621E0-BDBA-4D39-B118-7D0C4A87E0E2}" type="pres">
      <dgm:prSet presAssocID="{FD2FB235-6381-47EC-AB7C-133DAB44073E}" presName="imgShp" presStyleLbl="fgImgPlace1" presStyleIdx="0" presStyleCnt="1" custFlipHor="1" custScaleX="101696" custScaleY="102616" custLinFactNeighborX="-24291" custLinFactNeighborY="38602"/>
      <dgm:spPr/>
    </dgm:pt>
    <dgm:pt modelId="{BB492658-CF69-49C2-B861-5D6FA33A21D5}" type="pres">
      <dgm:prSet presAssocID="{FD2FB235-6381-47EC-AB7C-133DAB44073E}" presName="txShp" presStyleLbl="node1" presStyleIdx="0" presStyleCnt="1" custScaleX="107781" custScaleY="252802" custLinFactNeighborX="-8476" custLinFactNeighborY="35685">
        <dgm:presLayoutVars>
          <dgm:bulletEnabled val="1"/>
        </dgm:presLayoutVars>
      </dgm:prSet>
      <dgm:spPr/>
    </dgm:pt>
  </dgm:ptLst>
  <dgm:cxnLst>
    <dgm:cxn modelId="{76D6EB5D-A694-46F9-B87E-987C59F81B49}" type="presOf" srcId="{FD2FB235-6381-47EC-AB7C-133DAB44073E}" destId="{BB492658-CF69-49C2-B861-5D6FA33A21D5}" srcOrd="0" destOrd="0" presId="urn:microsoft.com/office/officeart/2005/8/layout/vList3"/>
    <dgm:cxn modelId="{76425E7D-7F49-4AEC-A218-3D4A5EF78769}" type="presOf" srcId="{70E08DBA-5997-41D0-BD81-EE4831E28F4A}" destId="{ECD054F4-4B5E-43EA-BC07-4C16FE7A9715}" srcOrd="0" destOrd="0" presId="urn:microsoft.com/office/officeart/2005/8/layout/vList3"/>
    <dgm:cxn modelId="{4BD63CEF-72A0-4C06-BCB6-BCC2D2389DE0}" srcId="{70E08DBA-5997-41D0-BD81-EE4831E28F4A}" destId="{FD2FB235-6381-47EC-AB7C-133DAB44073E}" srcOrd="0" destOrd="0" parTransId="{48BB19EC-9B4A-49E5-A288-19E39FD497EF}" sibTransId="{34E3A47A-8906-4E97-88C0-42C28F9A45DC}"/>
    <dgm:cxn modelId="{3333E614-8640-4BD1-B147-12B8CC8D98CF}" type="presParOf" srcId="{ECD054F4-4B5E-43EA-BC07-4C16FE7A9715}" destId="{843DBDD7-9DE7-4AA0-A3F3-34C30ECBF470}" srcOrd="0" destOrd="0" presId="urn:microsoft.com/office/officeart/2005/8/layout/vList3"/>
    <dgm:cxn modelId="{AD171F3A-FCF2-4FC1-BAAE-861ECAEA930E}" type="presParOf" srcId="{843DBDD7-9DE7-4AA0-A3F3-34C30ECBF470}" destId="{717621E0-BDBA-4D39-B118-7D0C4A87E0E2}" srcOrd="0" destOrd="0" presId="urn:microsoft.com/office/officeart/2005/8/layout/vList3"/>
    <dgm:cxn modelId="{E5289C0D-608B-4474-8776-CF7AC5881033}" type="presParOf" srcId="{843DBDD7-9DE7-4AA0-A3F3-34C30ECBF470}" destId="{BB492658-CF69-49C2-B861-5D6FA33A21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66F4D-1E95-44CF-BB66-564703E3D8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C151F-94B2-4451-862B-1367978A487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z="1600" dirty="0"/>
            <a:t>The most valuable  untapped resource for improving healthcare is the </a:t>
          </a:r>
          <a:r>
            <a:rPr lang="en-US" sz="2400" dirty="0"/>
            <a:t>knowledge wisdom, and energy </a:t>
          </a:r>
          <a:r>
            <a:rPr lang="en-US" sz="1600" dirty="0"/>
            <a:t>of individuals, families, and communities who face challenging health issues in their everyday lives. </a:t>
          </a:r>
        </a:p>
      </dgm:t>
    </dgm:pt>
    <dgm:pt modelId="{D698B4E3-D1FD-450A-ADA2-AA7E843BD998}" type="parTrans" cxnId="{516A4515-EADD-49E6-AFD2-EBBCDC46358E}">
      <dgm:prSet/>
      <dgm:spPr/>
      <dgm:t>
        <a:bodyPr/>
        <a:lstStyle/>
        <a:p>
          <a:endParaRPr lang="en-US"/>
        </a:p>
      </dgm:t>
    </dgm:pt>
    <dgm:pt modelId="{88C35A6B-1593-4524-B409-65F1BB6041FE}" type="sibTrans" cxnId="{516A4515-EADD-49E6-AFD2-EBBCDC46358E}">
      <dgm:prSet/>
      <dgm:spPr/>
      <dgm:t>
        <a:bodyPr/>
        <a:lstStyle/>
        <a:p>
          <a:endParaRPr lang="en-US"/>
        </a:p>
      </dgm:t>
    </dgm:pt>
    <dgm:pt modelId="{1457D3BE-11E2-4D37-8676-E51C34A4917A}" type="pres">
      <dgm:prSet presAssocID="{53066F4D-1E95-44CF-BB66-564703E3D873}" presName="linearFlow" presStyleCnt="0">
        <dgm:presLayoutVars>
          <dgm:dir/>
          <dgm:resizeHandles val="exact"/>
        </dgm:presLayoutVars>
      </dgm:prSet>
      <dgm:spPr/>
    </dgm:pt>
    <dgm:pt modelId="{D096CEF4-1D00-4058-A3BE-A54860D5BAA7}" type="pres">
      <dgm:prSet presAssocID="{E55C151F-94B2-4451-862B-1367978A487C}" presName="composite" presStyleCnt="0"/>
      <dgm:spPr/>
    </dgm:pt>
    <dgm:pt modelId="{3ADF0505-7ADE-42D9-87AF-A9B5A9CAADB0}" type="pres">
      <dgm:prSet presAssocID="{E55C151F-94B2-4451-862B-1367978A487C}" presName="imgShp" presStyleLbl="fgImgPlace1" presStyleIdx="0" presStyleCnt="1" custScaleX="79191" custScaleY="95197" custLinFactNeighborX="-14585" custLinFactNeighborY="15919"/>
      <dgm:spPr/>
    </dgm:pt>
    <dgm:pt modelId="{76C6889F-1AD9-47E2-878F-23AF95A0AA72}" type="pres">
      <dgm:prSet presAssocID="{E55C151F-94B2-4451-862B-1367978A487C}" presName="txShp" presStyleLbl="node1" presStyleIdx="0" presStyleCnt="1" custScaleX="123041" custScaleY="484065" custLinFactNeighborX="-1246" custLinFactNeighborY="11947">
        <dgm:presLayoutVars>
          <dgm:bulletEnabled val="1"/>
        </dgm:presLayoutVars>
      </dgm:prSet>
      <dgm:spPr/>
    </dgm:pt>
  </dgm:ptLst>
  <dgm:cxnLst>
    <dgm:cxn modelId="{516A4515-EADD-49E6-AFD2-EBBCDC46358E}" srcId="{53066F4D-1E95-44CF-BB66-564703E3D873}" destId="{E55C151F-94B2-4451-862B-1367978A487C}" srcOrd="0" destOrd="0" parTransId="{D698B4E3-D1FD-450A-ADA2-AA7E843BD998}" sibTransId="{88C35A6B-1593-4524-B409-65F1BB6041FE}"/>
    <dgm:cxn modelId="{5640D0AA-9D58-4A23-8B32-04B694E9DE82}" type="presOf" srcId="{53066F4D-1E95-44CF-BB66-564703E3D873}" destId="{1457D3BE-11E2-4D37-8676-E51C34A4917A}" srcOrd="0" destOrd="0" presId="urn:microsoft.com/office/officeart/2005/8/layout/vList3"/>
    <dgm:cxn modelId="{5C9D59D6-FD3D-4BB7-9CD8-0ED191DAE844}" type="presOf" srcId="{E55C151F-94B2-4451-862B-1367978A487C}" destId="{76C6889F-1AD9-47E2-878F-23AF95A0AA72}" srcOrd="0" destOrd="0" presId="urn:microsoft.com/office/officeart/2005/8/layout/vList3"/>
    <dgm:cxn modelId="{773C3D06-86E6-4874-B1C3-F0B92742401D}" type="presParOf" srcId="{1457D3BE-11E2-4D37-8676-E51C34A4917A}" destId="{D096CEF4-1D00-4058-A3BE-A54860D5BAA7}" srcOrd="0" destOrd="0" presId="urn:microsoft.com/office/officeart/2005/8/layout/vList3"/>
    <dgm:cxn modelId="{DE93F17C-35E2-47B8-BC70-E1EC4C7FB551}" type="presParOf" srcId="{D096CEF4-1D00-4058-A3BE-A54860D5BAA7}" destId="{3ADF0505-7ADE-42D9-87AF-A9B5A9CAADB0}" srcOrd="0" destOrd="0" presId="urn:microsoft.com/office/officeart/2005/8/layout/vList3"/>
    <dgm:cxn modelId="{D14CD27B-1ACE-4636-AAAE-02F55F317A40}" type="presParOf" srcId="{D096CEF4-1D00-4058-A3BE-A54860D5BAA7}" destId="{76C6889F-1AD9-47E2-878F-23AF95A0AA72}" srcOrd="1" destOrd="0" presId="urn:microsoft.com/office/officeart/2005/8/layout/vList3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10214-82FE-4891-BA41-41FA50CDA59F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83B788C6-C996-4AB3-895B-B6E09F447A14}">
      <dgm:prSet phldrT="[Text]"/>
      <dgm:spPr/>
      <dgm:t>
        <a:bodyPr/>
        <a:lstStyle/>
        <a:p>
          <a:r>
            <a:rPr lang="en-US" dirty="0"/>
            <a:t>Creating Awareness</a:t>
          </a:r>
        </a:p>
      </dgm:t>
    </dgm:pt>
    <dgm:pt modelId="{74303249-DB22-4B0B-A1AD-98D7AE9258DD}" type="parTrans" cxnId="{98DB622F-A902-4A20-9F7F-D9A3A004C3FC}">
      <dgm:prSet/>
      <dgm:spPr/>
      <dgm:t>
        <a:bodyPr/>
        <a:lstStyle/>
        <a:p>
          <a:endParaRPr lang="en-US"/>
        </a:p>
      </dgm:t>
    </dgm:pt>
    <dgm:pt modelId="{76B89CA3-E72D-48F2-BEA6-CEE4EA67E14A}" type="sibTrans" cxnId="{98DB622F-A902-4A20-9F7F-D9A3A004C3FC}">
      <dgm:prSet/>
      <dgm:spPr/>
      <dgm:t>
        <a:bodyPr/>
        <a:lstStyle/>
        <a:p>
          <a:endParaRPr lang="en-US"/>
        </a:p>
      </dgm:t>
    </dgm:pt>
    <dgm:pt modelId="{39578644-2B88-416E-9648-2F466823778B}">
      <dgm:prSet phldrT="[Text]"/>
      <dgm:spPr/>
      <dgm:t>
        <a:bodyPr/>
        <a:lstStyle/>
        <a:p>
          <a:r>
            <a:rPr lang="en-US" dirty="0"/>
            <a:t>Mobilizing Resources</a:t>
          </a:r>
        </a:p>
      </dgm:t>
    </dgm:pt>
    <dgm:pt modelId="{8461E967-D18E-45BF-87ED-E0B4230E0463}" type="parTrans" cxnId="{EE96B9A7-06B2-4956-9EC4-03ED6E79990C}">
      <dgm:prSet/>
      <dgm:spPr/>
      <dgm:t>
        <a:bodyPr/>
        <a:lstStyle/>
        <a:p>
          <a:endParaRPr lang="en-US"/>
        </a:p>
      </dgm:t>
    </dgm:pt>
    <dgm:pt modelId="{7AA95B29-4EF1-49FF-975D-0F0A40812BF3}" type="sibTrans" cxnId="{EE96B9A7-06B2-4956-9EC4-03ED6E79990C}">
      <dgm:prSet/>
      <dgm:spPr/>
      <dgm:t>
        <a:bodyPr/>
        <a:lstStyle/>
        <a:p>
          <a:endParaRPr lang="en-US"/>
        </a:p>
      </dgm:t>
    </dgm:pt>
    <dgm:pt modelId="{06333DF6-6FB0-42BD-B9D2-4C5A05963F17}">
      <dgm:prSet phldrT="[Text]"/>
      <dgm:spPr/>
      <dgm:t>
        <a:bodyPr/>
        <a:lstStyle/>
        <a:p>
          <a:r>
            <a:rPr lang="en-US" dirty="0"/>
            <a:t>Advocacy and Alliance Building</a:t>
          </a:r>
        </a:p>
      </dgm:t>
    </dgm:pt>
    <dgm:pt modelId="{E3A80482-2F02-475D-92EF-10C2E0A248E3}" type="parTrans" cxnId="{2F16AB9B-3E1E-494E-BA7E-AE512E528234}">
      <dgm:prSet/>
      <dgm:spPr/>
      <dgm:t>
        <a:bodyPr/>
        <a:lstStyle/>
        <a:p>
          <a:endParaRPr lang="en-US"/>
        </a:p>
      </dgm:t>
    </dgm:pt>
    <dgm:pt modelId="{39872589-5D07-412E-BA6F-AE83B82D721F}" type="sibTrans" cxnId="{2F16AB9B-3E1E-494E-BA7E-AE512E528234}">
      <dgm:prSet/>
      <dgm:spPr/>
      <dgm:t>
        <a:bodyPr/>
        <a:lstStyle/>
        <a:p>
          <a:endParaRPr lang="en-US"/>
        </a:p>
      </dgm:t>
    </dgm:pt>
    <dgm:pt modelId="{4A035A48-E595-4E5B-8A1F-D3667AC81F32}" type="pres">
      <dgm:prSet presAssocID="{A2910214-82FE-4891-BA41-41FA50CDA59F}" presName="Name0" presStyleCnt="0">
        <dgm:presLayoutVars>
          <dgm:dir/>
          <dgm:resizeHandles val="exact"/>
        </dgm:presLayoutVars>
      </dgm:prSet>
      <dgm:spPr/>
    </dgm:pt>
    <dgm:pt modelId="{A3DE333B-730D-4867-9B82-871DDA39203B}" type="pres">
      <dgm:prSet presAssocID="{83B788C6-C996-4AB3-895B-B6E09F447A14}" presName="twoplus" presStyleLbl="node1" presStyleIdx="0" presStyleCnt="3" custRadScaleRad="107160" custRadScaleInc="3717">
        <dgm:presLayoutVars>
          <dgm:bulletEnabled val="1"/>
        </dgm:presLayoutVars>
      </dgm:prSet>
      <dgm:spPr/>
    </dgm:pt>
    <dgm:pt modelId="{41BD105F-0A95-4D9D-8184-28ACAB8DBB9F}" type="pres">
      <dgm:prSet presAssocID="{39578644-2B88-416E-9648-2F466823778B}" presName="twoplus" presStyleLbl="node1" presStyleIdx="1" presStyleCnt="3" custRadScaleRad="117637" custRadScaleInc="-1043">
        <dgm:presLayoutVars>
          <dgm:bulletEnabled val="1"/>
        </dgm:presLayoutVars>
      </dgm:prSet>
      <dgm:spPr/>
    </dgm:pt>
    <dgm:pt modelId="{73ECC3D2-E61E-44BB-9EAE-720CB41237AA}" type="pres">
      <dgm:prSet presAssocID="{06333DF6-6FB0-42BD-B9D2-4C5A05963F17}" presName="twoplus" presStyleLbl="node1" presStyleIdx="2" presStyleCnt="3" custRadScaleRad="110453" custRadScaleInc="-6215">
        <dgm:presLayoutVars>
          <dgm:bulletEnabled val="1"/>
        </dgm:presLayoutVars>
      </dgm:prSet>
      <dgm:spPr/>
    </dgm:pt>
  </dgm:ptLst>
  <dgm:cxnLst>
    <dgm:cxn modelId="{CF34D014-0B03-4FC0-A4AC-CE307FF86548}" type="presOf" srcId="{39578644-2B88-416E-9648-2F466823778B}" destId="{41BD105F-0A95-4D9D-8184-28ACAB8DBB9F}" srcOrd="0" destOrd="0" presId="urn:diagrams.loki3.com/TabbedArc+Icon"/>
    <dgm:cxn modelId="{98DB622F-A902-4A20-9F7F-D9A3A004C3FC}" srcId="{A2910214-82FE-4891-BA41-41FA50CDA59F}" destId="{83B788C6-C996-4AB3-895B-B6E09F447A14}" srcOrd="0" destOrd="0" parTransId="{74303249-DB22-4B0B-A1AD-98D7AE9258DD}" sibTransId="{76B89CA3-E72D-48F2-BEA6-CEE4EA67E14A}"/>
    <dgm:cxn modelId="{9FDDA366-BAF0-4317-B701-C4CBAA738610}" type="presOf" srcId="{A2910214-82FE-4891-BA41-41FA50CDA59F}" destId="{4A035A48-E595-4E5B-8A1F-D3667AC81F32}" srcOrd="0" destOrd="0" presId="urn:diagrams.loki3.com/TabbedArc+Icon"/>
    <dgm:cxn modelId="{816C7581-E7B9-474A-B99E-B544E676BB03}" type="presOf" srcId="{83B788C6-C996-4AB3-895B-B6E09F447A14}" destId="{A3DE333B-730D-4867-9B82-871DDA39203B}" srcOrd="0" destOrd="0" presId="urn:diagrams.loki3.com/TabbedArc+Icon"/>
    <dgm:cxn modelId="{2F16AB9B-3E1E-494E-BA7E-AE512E528234}" srcId="{A2910214-82FE-4891-BA41-41FA50CDA59F}" destId="{06333DF6-6FB0-42BD-B9D2-4C5A05963F17}" srcOrd="2" destOrd="0" parTransId="{E3A80482-2F02-475D-92EF-10C2E0A248E3}" sibTransId="{39872589-5D07-412E-BA6F-AE83B82D721F}"/>
    <dgm:cxn modelId="{EE96B9A7-06B2-4956-9EC4-03ED6E79990C}" srcId="{A2910214-82FE-4891-BA41-41FA50CDA59F}" destId="{39578644-2B88-416E-9648-2F466823778B}" srcOrd="1" destOrd="0" parTransId="{8461E967-D18E-45BF-87ED-E0B4230E0463}" sibTransId="{7AA95B29-4EF1-49FF-975D-0F0A40812BF3}"/>
    <dgm:cxn modelId="{141466DA-941D-45D4-90A2-07858CC8443D}" type="presOf" srcId="{06333DF6-6FB0-42BD-B9D2-4C5A05963F17}" destId="{73ECC3D2-E61E-44BB-9EAE-720CB41237AA}" srcOrd="0" destOrd="0" presId="urn:diagrams.loki3.com/TabbedArc+Icon"/>
    <dgm:cxn modelId="{B567B260-2537-40AB-A72A-AB96F6B52974}" type="presParOf" srcId="{4A035A48-E595-4E5B-8A1F-D3667AC81F32}" destId="{A3DE333B-730D-4867-9B82-871DDA39203B}" srcOrd="0" destOrd="0" presId="urn:diagrams.loki3.com/TabbedArc+Icon"/>
    <dgm:cxn modelId="{8144AD8F-E7E1-4370-9B59-739A14871FD3}" type="presParOf" srcId="{4A035A48-E595-4E5B-8A1F-D3667AC81F32}" destId="{41BD105F-0A95-4D9D-8184-28ACAB8DBB9F}" srcOrd="1" destOrd="0" presId="urn:diagrams.loki3.com/TabbedArc+Icon"/>
    <dgm:cxn modelId="{DBD54290-035C-48C7-9967-4F3BCB933354}" type="presParOf" srcId="{4A035A48-E595-4E5B-8A1F-D3667AC81F32}" destId="{73ECC3D2-E61E-44BB-9EAE-720CB41237AA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0B46-33D8-4966-B524-D77A64DC1CA2}">
      <dsp:nvSpPr>
        <dsp:cNvPr id="0" name=""/>
        <dsp:cNvSpPr/>
      </dsp:nvSpPr>
      <dsp:spPr>
        <a:xfrm>
          <a:off x="0" y="108035"/>
          <a:ext cx="4211864" cy="333684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Patients and families are important stakeholders in health care,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they </a:t>
          </a:r>
          <a:r>
            <a:rPr lang="en-US" sz="2300" u="sng" kern="1200" dirty="0"/>
            <a:t>have the most at stake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growing body of evidence    shows that </a:t>
          </a:r>
          <a:r>
            <a:rPr lang="en-US" sz="2300" u="sng" kern="1200" dirty="0"/>
            <a:t>their engagement leads to better health outcomes</a:t>
          </a:r>
        </a:p>
      </dsp:txBody>
      <dsp:txXfrm>
        <a:off x="162891" y="270926"/>
        <a:ext cx="3886082" cy="3011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2658-CF69-49C2-B861-5D6FA33A21D5}">
      <dsp:nvSpPr>
        <dsp:cNvPr id="0" name=""/>
        <dsp:cNvSpPr/>
      </dsp:nvSpPr>
      <dsp:spPr>
        <a:xfrm rot="10800000">
          <a:off x="626468" y="963895"/>
          <a:ext cx="2852459" cy="3367104"/>
        </a:xfrm>
        <a:prstGeom prst="homePlat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33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Patients and families are the </a:t>
          </a:r>
          <a:r>
            <a:rPr lang="en-US" sz="2400" kern="1200" dirty="0"/>
            <a:t>greatest untapped resource </a:t>
          </a:r>
          <a:r>
            <a:rPr lang="en-US" sz="1500" kern="1200" dirty="0"/>
            <a:t>in our quest to achieve </a:t>
          </a:r>
          <a:r>
            <a:rPr lang="en-US" sz="1800" b="1" kern="1200" dirty="0"/>
            <a:t>the  triple aim of better health,  better care, and lower costs</a:t>
          </a:r>
          <a:endParaRPr lang="en-US" sz="1500" b="1" kern="1200" dirty="0"/>
        </a:p>
      </dsp:txBody>
      <dsp:txXfrm rot="10800000">
        <a:off x="1339583" y="963895"/>
        <a:ext cx="2139344" cy="3367104"/>
      </dsp:txXfrm>
    </dsp:sp>
    <dsp:sp modelId="{717621E0-BDBA-4D39-B118-7D0C4A87E0E2}">
      <dsp:nvSpPr>
        <dsp:cNvPr id="0" name=""/>
        <dsp:cNvSpPr/>
      </dsp:nvSpPr>
      <dsp:spPr>
        <a:xfrm flipH="1">
          <a:off x="0" y="2002921"/>
          <a:ext cx="1354502" cy="13667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6889F-1AD9-47E2-878F-23AF95A0AA72}">
      <dsp:nvSpPr>
        <dsp:cNvPr id="0" name=""/>
        <dsp:cNvSpPr/>
      </dsp:nvSpPr>
      <dsp:spPr>
        <a:xfrm rot="10800000">
          <a:off x="353017" y="313400"/>
          <a:ext cx="2612701" cy="5173000"/>
        </a:xfrm>
        <a:prstGeom prst="homePlat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249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most valuable  untapped resource for improving healthcare is the </a:t>
          </a:r>
          <a:r>
            <a:rPr lang="en-US" sz="2400" kern="1200" dirty="0"/>
            <a:t>knowledge wisdom, and energy </a:t>
          </a:r>
          <a:r>
            <a:rPr lang="en-US" sz="1600" kern="1200" dirty="0"/>
            <a:t>of individuals, families, and communities who face challenging health issues in their everyday lives. </a:t>
          </a:r>
        </a:p>
      </dsp:txBody>
      <dsp:txXfrm rot="10800000">
        <a:off x="1006192" y="313400"/>
        <a:ext cx="1959526" cy="5173000"/>
      </dsp:txXfrm>
    </dsp:sp>
    <dsp:sp modelId="{3ADF0505-7ADE-42D9-87AF-A9B5A9CAADB0}">
      <dsp:nvSpPr>
        <dsp:cNvPr id="0" name=""/>
        <dsp:cNvSpPr/>
      </dsp:nvSpPr>
      <dsp:spPr>
        <a:xfrm>
          <a:off x="45101" y="2433682"/>
          <a:ext cx="846281" cy="10173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E333B-730D-4867-9B82-871DDA39203B}">
      <dsp:nvSpPr>
        <dsp:cNvPr id="0" name=""/>
        <dsp:cNvSpPr/>
      </dsp:nvSpPr>
      <dsp:spPr>
        <a:xfrm rot="19200000">
          <a:off x="90602" y="1482228"/>
          <a:ext cx="2495446" cy="162204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41910" rIns="12573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Creating Awareness</a:t>
          </a:r>
        </a:p>
      </dsp:txBody>
      <dsp:txXfrm>
        <a:off x="195231" y="1552147"/>
        <a:ext cx="2337084" cy="1542859"/>
      </dsp:txXfrm>
    </dsp:sp>
    <dsp:sp modelId="{41BD105F-0A95-4D9D-8184-28ACAB8DBB9F}">
      <dsp:nvSpPr>
        <dsp:cNvPr id="0" name=""/>
        <dsp:cNvSpPr/>
      </dsp:nvSpPr>
      <dsp:spPr>
        <a:xfrm>
          <a:off x="2714861" y="145846"/>
          <a:ext cx="2495446" cy="162204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41910" rIns="12573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Mobilizing Resources</a:t>
          </a:r>
        </a:p>
      </dsp:txBody>
      <dsp:txXfrm>
        <a:off x="2794042" y="225027"/>
        <a:ext cx="2337084" cy="1542859"/>
      </dsp:txXfrm>
    </dsp:sp>
    <dsp:sp modelId="{73ECC3D2-E61E-44BB-9EAE-720CB41237AA}">
      <dsp:nvSpPr>
        <dsp:cNvPr id="0" name=""/>
        <dsp:cNvSpPr/>
      </dsp:nvSpPr>
      <dsp:spPr>
        <a:xfrm rot="2400000">
          <a:off x="5438663" y="1222346"/>
          <a:ext cx="2495446" cy="162204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41910" rIns="12573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Advocacy and Alliance Building</a:t>
          </a:r>
        </a:p>
      </dsp:txBody>
      <dsp:txXfrm>
        <a:off x="5492396" y="1292265"/>
        <a:ext cx="2337084" cy="154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D622-ACE4-421F-89A7-2DAAEC49B41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42C8-14FF-419E-9490-31361715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112A-3834-437D-8203-D99CF12E7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38212" y="993719"/>
            <a:ext cx="4742624" cy="3404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23745" y="4727221"/>
            <a:ext cx="5579749" cy="3777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A Multidimensional Framework For Patient And Family Engagement In Health And Health Care</a:t>
            </a:r>
            <a:r>
              <a:rPr lang="en-US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A Multidimensional Framework For Patient And Family Engagement In Health And Health </a:t>
            </a:r>
            <a:r>
              <a:rPr lang="en-US" altLang="en-US" dirty="0" err="1">
                <a:latin typeface="Arial" panose="020B0604020202020204" pitchFamily="34" charset="0"/>
                <a:ea typeface="msgothic" charset="0"/>
                <a:cs typeface="msgothic" charset="0"/>
              </a:rPr>
              <a:t>Careembed</a:t>
            </a:r>
            <a:r>
              <a:rPr lang="en-US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patient and family engagement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in formal structures within the organization – structures such as advisor programs.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Organizations should routinely require consultation with patients and families for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certain tasks; for example, seeking their advice on the design of patient education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materials is particularly important</a:t>
            </a:r>
          </a:p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2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33AF-7487-4678-AD30-C936756DB26C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74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26200"/>
            <a:ext cx="12188825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442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069257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88720" y="39370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7" y="5270747"/>
            <a:ext cx="38501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77223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83056"/>
            <a:ext cx="10058400" cy="2916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78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6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2916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36FA0D-1F44-4A3E-B65A-DD1F80653C4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1A4A86-E5E2-4141-BECD-751B823245A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Afbeelding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52" y="5732574"/>
            <a:ext cx="2146494" cy="7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3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hoodcancerinternational.org/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mailto:cancerwarriorsph@gmail.com" TargetMode="External"/><Relationship Id="rId4" Type="http://schemas.openxmlformats.org/officeDocument/2006/relationships/hyperlink" Target="mailto:menchauste@gmail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089" y="101600"/>
            <a:ext cx="11511567" cy="6995317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sz="4400" b="1" dirty="0">
                <a:solidFill>
                  <a:srgbClr val="0070C0"/>
                </a:solidFill>
              </a:rPr>
            </a:br>
            <a:r>
              <a:rPr lang="en-IN" sz="4400" b="1" dirty="0">
                <a:solidFill>
                  <a:srgbClr val="0070C0"/>
                </a:solidFill>
              </a:rPr>
              <a:t>The Role  of Parents and Families </a:t>
            </a:r>
            <a:br>
              <a:rPr lang="en-IN" sz="4400" b="1" dirty="0">
                <a:solidFill>
                  <a:srgbClr val="0070C0"/>
                </a:solidFill>
              </a:rPr>
            </a:br>
            <a:r>
              <a:rPr lang="en-IN" sz="4400" b="1" dirty="0">
                <a:solidFill>
                  <a:srgbClr val="0070C0"/>
                </a:solidFill>
              </a:rPr>
              <a:t>in  </a:t>
            </a:r>
            <a:br>
              <a:rPr lang="en-IN" sz="4400" b="1" dirty="0">
                <a:solidFill>
                  <a:srgbClr val="0070C0"/>
                </a:solidFill>
              </a:rPr>
            </a:br>
            <a:r>
              <a:rPr lang="en-IN" sz="4400" b="1" dirty="0">
                <a:solidFill>
                  <a:srgbClr val="0070C0"/>
                </a:solidFill>
              </a:rPr>
              <a:t>Caring for Children/Adolescents </a:t>
            </a:r>
            <a:br>
              <a:rPr lang="en-IN" sz="4400" b="1" dirty="0">
                <a:solidFill>
                  <a:srgbClr val="0070C0"/>
                </a:solidFill>
              </a:rPr>
            </a:br>
            <a:r>
              <a:rPr lang="en-IN" sz="4400" b="1" dirty="0">
                <a:solidFill>
                  <a:srgbClr val="0070C0"/>
                </a:solidFill>
              </a:rPr>
              <a:t>with Cancer</a:t>
            </a:r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sz="4400" b="1" dirty="0">
                <a:solidFill>
                  <a:srgbClr val="0070C0"/>
                </a:solidFill>
              </a:rPr>
            </a:br>
            <a:br>
              <a:rPr lang="en-IN" dirty="0"/>
            </a:br>
            <a:br>
              <a:rPr lang="en-IN" dirty="0"/>
            </a:b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73920" y="4112929"/>
            <a:ext cx="54941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Carmen Vallejo </a:t>
            </a:r>
            <a:r>
              <a:rPr lang="en-IN" sz="2000" b="1" dirty="0" err="1"/>
              <a:t>Auste</a:t>
            </a:r>
            <a:endParaRPr lang="en-IN" sz="2000" b="1" dirty="0"/>
          </a:p>
          <a:p>
            <a:r>
              <a:rPr lang="en-IN" sz="2000" b="1" dirty="0"/>
              <a:t>Global President, Childhood Cancer International</a:t>
            </a:r>
          </a:p>
          <a:p>
            <a:r>
              <a:rPr lang="en-IN" sz="2000" b="1" dirty="0"/>
              <a:t>WHO Geneva Task Force on Childhood Cancer </a:t>
            </a:r>
          </a:p>
          <a:p>
            <a:r>
              <a:rPr lang="en-IN" sz="2000" b="1" dirty="0"/>
              <a:t>Managing Director, Cancer Warriors Foundation</a:t>
            </a:r>
          </a:p>
          <a:p>
            <a:r>
              <a:rPr lang="en-IN" sz="2000" b="1" dirty="0"/>
              <a:t>Mother of a Teen Brain Cancer Survivor </a:t>
            </a:r>
          </a:p>
          <a:p>
            <a:endParaRPr lang="en-US" dirty="0"/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D16326CF-39A6-4A0C-8428-C177924A54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96457" cy="26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2A65EB-E925-40B4-98EA-A28852F5B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856" y="286604"/>
            <a:ext cx="9776823" cy="976140"/>
          </a:xfrm>
          <a:solidFill>
            <a:schemeClr val="accent1"/>
          </a:solidFill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WHO ARE YOUNG CARERS?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D8316A5-11CE-4940-8415-125F1EDED2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05279" y="1594433"/>
            <a:ext cx="4937760" cy="4023360"/>
          </a:xfrm>
        </p:spPr>
        <p:txBody>
          <a:bodyPr/>
          <a:lstStyle/>
          <a:p>
            <a:r>
              <a:rPr lang="en-GB" altLang="en-US" sz="2400" dirty="0"/>
              <a:t>Young carers are children and young people up to 25 years of age who </a:t>
            </a:r>
          </a:p>
          <a:p>
            <a:pPr marL="0" indent="0">
              <a:buNone/>
            </a:pPr>
            <a:r>
              <a:rPr lang="en-GB" altLang="en-US" sz="2400" dirty="0"/>
              <a:t>provide care and support for someone in their family who has</a:t>
            </a:r>
          </a:p>
          <a:p>
            <a:pPr lvl="1"/>
            <a:r>
              <a:rPr lang="en-GB" altLang="en-US" sz="2000" dirty="0"/>
              <a:t>a life threatening or  life limiting  disease </a:t>
            </a:r>
          </a:p>
          <a:p>
            <a:pPr lvl="1"/>
            <a:r>
              <a:rPr lang="en-GB" altLang="en-US" sz="2000" dirty="0"/>
              <a:t>a disability</a:t>
            </a:r>
          </a:p>
          <a:p>
            <a:pPr lvl="1"/>
            <a:r>
              <a:rPr lang="en-GB" altLang="en-US" sz="2000" dirty="0"/>
              <a:t>a mental health issue or </a:t>
            </a:r>
          </a:p>
          <a:p>
            <a:pPr lvl="1"/>
            <a:r>
              <a:rPr lang="en-GB" altLang="en-US" sz="2000" dirty="0"/>
              <a:t>other chronic health problems. </a:t>
            </a:r>
          </a:p>
          <a:p>
            <a:pPr lvl="1"/>
            <a:endParaRPr lang="en-GB" altLang="en-US" sz="2000" dirty="0"/>
          </a:p>
          <a:p>
            <a:pPr lvl="1"/>
            <a:r>
              <a:rPr lang="en-GB" altLang="en-US" sz="2000" dirty="0"/>
              <a:t>They also take in additional responsibilities in the family and in the home .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C8ADFAC-8CFA-4D22-8FEA-EC59472031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9200" y="1594433"/>
            <a:ext cx="2971800" cy="3079168"/>
          </a:xfrm>
        </p:spPr>
        <p:txBody>
          <a:bodyPr/>
          <a:lstStyle/>
          <a:p>
            <a:r>
              <a:rPr lang="en-PH" altLang="en-US" sz="2400" dirty="0"/>
              <a:t>They carry on , in a regular basis, significant and substantial caring tasks  such as emotional support, personal care, managing the house, sibling care or support </a:t>
            </a:r>
            <a:endParaRPr lang="en-GB" altLang="en-US" sz="2400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C42FA330-7B96-4D55-B2BD-CC4A89D9F6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1" y="5807407"/>
            <a:ext cx="1378856" cy="10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81B786D-754B-49DA-AAB5-966F41028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4914" y="0"/>
            <a:ext cx="5725886" cy="2286000"/>
          </a:xfrm>
          <a:solidFill>
            <a:srgbClr val="990099"/>
          </a:solidFill>
        </p:spPr>
        <p:txBody>
          <a:bodyPr/>
          <a:lstStyle/>
          <a:p>
            <a:r>
              <a:rPr lang="en-GB" altLang="en-US" sz="3200" i="1" dirty="0">
                <a:solidFill>
                  <a:srgbClr val="FAE3A4"/>
                </a:solidFill>
                <a:latin typeface="Calibri" panose="020F0502020204030204" pitchFamily="34" charset="0"/>
              </a:rPr>
              <a:t>“There were times when doctors would ask me to leave the room to discuss things with my family. This just made me feel excluded within the family.”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E0D5FF3-F57E-41F9-93B8-FCCE997894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28557" y="2569029"/>
            <a:ext cx="40386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 dirty="0">
                <a:latin typeface="Calibri" panose="020F0502020204030204" pitchFamily="34" charset="0"/>
              </a:rPr>
              <a:t>Even young children in a family sense when something is different or when something is wrong. </a:t>
            </a:r>
          </a:p>
          <a:p>
            <a:pPr>
              <a:lnSpc>
                <a:spcPct val="90000"/>
              </a:lnSpc>
            </a:pPr>
            <a:r>
              <a:rPr lang="en-GB" altLang="en-US" sz="2800" b="1" dirty="0">
                <a:latin typeface="Calibri" panose="020F0502020204030204" pitchFamily="34" charset="0"/>
              </a:rPr>
              <a:t>With children of any age, it is always better to talk it over in words they can understand than trying to hide it.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FE9DAB1-352C-4F81-A195-C571D7426E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1600" y="0"/>
            <a:ext cx="3200400" cy="3154363"/>
          </a:xfrm>
          <a:solidFill>
            <a:srgbClr val="9900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WHAT YOUNG CARERS  NEED </a:t>
            </a:r>
          </a:p>
          <a:p>
            <a:pPr>
              <a:lnSpc>
                <a:spcPct val="90000"/>
              </a:lnSpc>
            </a:pPr>
            <a:endParaRPr lang="en-GB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3200" b="1" dirty="0">
                <a:solidFill>
                  <a:schemeClr val="bg1"/>
                </a:solidFill>
                <a:latin typeface="Kristen ITC" panose="03050502040202030202" pitchFamily="66" charset="0"/>
              </a:rPr>
              <a:t>Keep Me Informed</a:t>
            </a:r>
          </a:p>
          <a:p>
            <a:pPr>
              <a:lnSpc>
                <a:spcPct val="90000"/>
              </a:lnSpc>
            </a:pPr>
            <a:endParaRPr lang="en-GB" altLang="en-US" sz="36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ACBBC9D8-2043-49DA-A907-B465254211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25142"/>
            <a:ext cx="2061029" cy="11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3089CE7-E7CF-4C88-AB76-B3A2DDD84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1485" y="1001486"/>
            <a:ext cx="6589485" cy="4310741"/>
          </a:xfrm>
        </p:spPr>
        <p:txBody>
          <a:bodyPr>
            <a:normAutofit fontScale="90000"/>
          </a:bodyPr>
          <a:lstStyle/>
          <a:p>
            <a:r>
              <a:rPr lang="en-GB" altLang="en-US" sz="2800" i="1" dirty="0">
                <a:latin typeface="Calibri" panose="020F0502020204030204" pitchFamily="34" charset="0"/>
              </a:rPr>
              <a:t>It isn’t your fault your brother/sister/mom/dad … is sick .. </a:t>
            </a:r>
            <a:br>
              <a:rPr lang="en-GB" altLang="en-US" sz="2800" i="1" dirty="0">
                <a:latin typeface="Calibri" panose="020F0502020204030204" pitchFamily="34" charset="0"/>
              </a:rPr>
            </a:br>
            <a:br>
              <a:rPr lang="en-GB" altLang="en-US" sz="2800" i="1" dirty="0">
                <a:latin typeface="Calibri" panose="020F0502020204030204" pitchFamily="34" charset="0"/>
              </a:rPr>
            </a:br>
            <a:r>
              <a:rPr lang="en-GB" altLang="en-US" sz="2800" i="1" dirty="0">
                <a:latin typeface="Calibri" panose="020F0502020204030204" pitchFamily="34" charset="0"/>
              </a:rPr>
              <a:t>You cannot always make it better…</a:t>
            </a:r>
            <a:br>
              <a:rPr lang="en-GB" altLang="en-US" sz="2800" i="1" dirty="0">
                <a:latin typeface="Calibri" panose="020F0502020204030204" pitchFamily="34" charset="0"/>
              </a:rPr>
            </a:br>
            <a:br>
              <a:rPr lang="en-GB" altLang="en-US" sz="2800" i="1" dirty="0">
                <a:latin typeface="Calibri" panose="020F0502020204030204" pitchFamily="34" charset="0"/>
              </a:rPr>
            </a:br>
            <a:r>
              <a:rPr lang="en-GB" altLang="en-US" sz="2800" i="1" dirty="0">
                <a:latin typeface="Calibri" panose="020F0502020204030204" pitchFamily="34" charset="0"/>
              </a:rPr>
              <a:t>Worrying wont change what will happen but it is ok to feel freaked out..</a:t>
            </a:r>
            <a:br>
              <a:rPr lang="en-GB" altLang="en-US" sz="2800" i="1" dirty="0">
                <a:latin typeface="Calibri" panose="020F0502020204030204" pitchFamily="34" charset="0"/>
              </a:rPr>
            </a:br>
            <a:br>
              <a:rPr lang="en-GB" altLang="en-US" sz="2800" i="1" dirty="0">
                <a:latin typeface="Calibri" panose="020F0502020204030204" pitchFamily="34" charset="0"/>
              </a:rPr>
            </a:br>
            <a:r>
              <a:rPr lang="en-GB" altLang="en-US" sz="2800" i="1" dirty="0">
                <a:latin typeface="Calibri" panose="020F0502020204030204" pitchFamily="34" charset="0"/>
              </a:rPr>
              <a:t>Don’t be embarrassed or ashamed to tell me/us how you feel..</a:t>
            </a:r>
            <a:br>
              <a:rPr lang="en-GB" altLang="en-US" sz="2800" i="1" dirty="0">
                <a:latin typeface="Calibri" panose="020F0502020204030204" pitchFamily="34" charset="0"/>
              </a:rPr>
            </a:br>
            <a:br>
              <a:rPr lang="en-GB" altLang="en-US" sz="2800" i="1" dirty="0">
                <a:latin typeface="Calibri" panose="020F0502020204030204" pitchFamily="34" charset="0"/>
              </a:rPr>
            </a:br>
            <a:r>
              <a:rPr lang="en-GB" altLang="en-US" sz="2800" i="1" dirty="0">
                <a:latin typeface="Calibri" panose="020F0502020204030204" pitchFamily="34" charset="0"/>
              </a:rPr>
              <a:t>It’s OK to ask for help and to need help dealing with things because it affects you too. </a:t>
            </a:r>
            <a:br>
              <a:rPr lang="en-GB" altLang="en-US" sz="2800" i="1" dirty="0">
                <a:latin typeface="Calibri" panose="020F0502020204030204" pitchFamily="34" charset="0"/>
              </a:rPr>
            </a:br>
            <a:endParaRPr lang="en-GB" altLang="en-US" sz="2800" i="1" dirty="0">
              <a:latin typeface="Calibri" panose="020F0502020204030204" pitchFamily="34" charset="0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999A16EB-1180-4DDC-8145-F747A3DE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8629"/>
            <a:ext cx="2667000" cy="397647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b="1" dirty="0">
                <a:solidFill>
                  <a:schemeClr val="bg1"/>
                </a:solidFill>
              </a:rPr>
              <a:t>WHAT YOUNG CARERS  NEED </a:t>
            </a:r>
          </a:p>
          <a:p>
            <a:endParaRPr lang="en-GB" altLang="en-US" sz="2800" b="1" dirty="0">
              <a:solidFill>
                <a:schemeClr val="bg1"/>
              </a:solidFill>
            </a:endParaRPr>
          </a:p>
          <a:p>
            <a:pPr lvl="1"/>
            <a:r>
              <a:rPr lang="en-GB" altLang="en-US" sz="3600" b="1" dirty="0">
                <a:solidFill>
                  <a:schemeClr val="bg1"/>
                </a:solidFill>
                <a:latin typeface="Kristen ITC" panose="03050502040202030202" pitchFamily="66" charset="0"/>
              </a:rPr>
              <a:t>Reassure </a:t>
            </a:r>
            <a:r>
              <a:rPr lang="en-GB" altLang="en-US" sz="4000" b="1" dirty="0">
                <a:solidFill>
                  <a:schemeClr val="bg1"/>
                </a:solidFill>
                <a:latin typeface="Kristen ITC" panose="03050502040202030202" pitchFamily="66" charset="0"/>
              </a:rPr>
              <a:t>Me.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altLang="en-US" sz="66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4F9C743C-7BE4-4A8C-AE73-8B0C93336A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12227"/>
            <a:ext cx="1438728" cy="10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2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51E4E4F-3349-473A-B965-7329D404C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3657600" cy="3704771"/>
          </a:xfrm>
        </p:spPr>
        <p:txBody>
          <a:bodyPr>
            <a:normAutofit fontScale="90000"/>
          </a:bodyPr>
          <a:lstStyle/>
          <a:p>
            <a:r>
              <a:rPr lang="en-GB" altLang="en-US" sz="2800" i="1" dirty="0"/>
              <a:t>“Mainly I felt emotionally drained and put the rest of my life on hold because I just didn’t feel important anymore. </a:t>
            </a:r>
            <a:br>
              <a:rPr lang="en-GB" altLang="en-US" sz="2800" i="1" dirty="0"/>
            </a:br>
            <a:br>
              <a:rPr lang="en-GB" altLang="en-US" sz="2800" i="1" dirty="0"/>
            </a:br>
            <a:r>
              <a:rPr lang="en-GB" altLang="en-US" sz="2800" i="1" dirty="0"/>
              <a:t>All of the attention was on ..</a:t>
            </a:r>
            <a:br>
              <a:rPr lang="en-GB" altLang="en-US" sz="2800" i="1" dirty="0"/>
            </a:br>
            <a:r>
              <a:rPr lang="en-GB" altLang="en-US" sz="2800" i="1" dirty="0"/>
              <a:t>  </a:t>
            </a:r>
            <a:br>
              <a:rPr lang="en-GB" altLang="en-US" sz="2800" i="1" dirty="0"/>
            </a:br>
            <a:r>
              <a:rPr lang="en-GB" altLang="en-US" sz="2800" i="1" dirty="0"/>
              <a:t>I felt lost...alone ..neglected ”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AC7DF15A-30D9-455F-91CC-D34F61D2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314" y="533401"/>
            <a:ext cx="3664857" cy="403187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WHAT YOUNG CARERS  NEED </a:t>
            </a:r>
          </a:p>
          <a:p>
            <a:endParaRPr lang="en-PH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PH" altLang="en-US" sz="2000" b="1" dirty="0">
                <a:solidFill>
                  <a:schemeClr val="bg1"/>
                </a:solidFill>
                <a:latin typeface="Kristen ITC" panose="03050502040202030202" pitchFamily="66" charset="0"/>
              </a:rPr>
              <a:t>Show you care and still love me. </a:t>
            </a:r>
          </a:p>
          <a:p>
            <a:endParaRPr lang="en-PH" altLang="en-US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en-PH" altLang="en-US" sz="2000" b="1" dirty="0">
                <a:solidFill>
                  <a:schemeClr val="bg1"/>
                </a:solidFill>
                <a:latin typeface="Kristen ITC" panose="03050502040202030202" pitchFamily="66" charset="0"/>
              </a:rPr>
              <a:t>Show me that I am still special . </a:t>
            </a:r>
          </a:p>
          <a:p>
            <a:endParaRPr lang="en-PH" altLang="en-US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en-PH" altLang="en-US" sz="2000" b="1" dirty="0">
                <a:solidFill>
                  <a:schemeClr val="bg1"/>
                </a:solidFill>
                <a:latin typeface="Kristen ITC" panose="03050502040202030202" pitchFamily="66" charset="0"/>
              </a:rPr>
              <a:t>Make me feel I am part of this journey and that I am  not alone.</a:t>
            </a:r>
            <a:endParaRPr lang="en-GB" altLang="en-US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endParaRPr lang="en-GB" altLang="en-US" sz="36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E96FFE68-2C5B-4ED4-BA23-15D94A688D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43" y="5210629"/>
            <a:ext cx="1669143" cy="11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410" y="1673511"/>
            <a:ext cx="5006529" cy="4484498"/>
          </a:xfrm>
          <a:ln>
            <a:solidFill>
              <a:schemeClr val="bg1"/>
            </a:solidFill>
          </a:ln>
        </p:spPr>
        <p:txBody>
          <a:bodyPr>
            <a:normAutofit fontScale="32500" lnSpcReduction="20000"/>
          </a:bodyPr>
          <a:lstStyle/>
          <a:p>
            <a:pPr marL="173038" lvl="1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en-IN" sz="8000" b="1" dirty="0">
                <a:solidFill>
                  <a:srgbClr val="0070C0"/>
                </a:solidFill>
              </a:rPr>
              <a:t>Serious illness is not a “normal” condition for most children. </a:t>
            </a:r>
          </a:p>
          <a:p>
            <a:pPr marL="173038" lvl="1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en-IN" sz="8000" b="1" dirty="0">
                <a:solidFill>
                  <a:srgbClr val="0070C0"/>
                </a:solidFill>
              </a:rPr>
              <a:t>Medical decisions for young children are usually made by their parents  &amp; caregivers. </a:t>
            </a:r>
          </a:p>
          <a:p>
            <a:pPr marL="173038" lvl="1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en-IN" sz="8000" b="1" dirty="0">
                <a:solidFill>
                  <a:srgbClr val="0070C0"/>
                </a:solidFill>
              </a:rPr>
              <a:t>Young adults (15-20 year olds) are IN BETWEEN ..... neither pediatric, nor adult oncology patients</a:t>
            </a:r>
          </a:p>
          <a:p>
            <a:endParaRPr lang="en-IN" sz="29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CEA3-3A97-47C6-BFD1-803DFC2048A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6093656" y="638224"/>
            <a:ext cx="366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Children are not simply little adults!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52974" y="37797"/>
            <a:ext cx="11081364" cy="163571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are not little adults; </a:t>
            </a:r>
            <a:b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have unique needs.</a:t>
            </a:r>
          </a:p>
        </p:txBody>
      </p:sp>
      <p:pic>
        <p:nvPicPr>
          <p:cNvPr id="9" name="Picture 1" descr="C:\Users\Mansa Vig\Documents\All Backup- Huma Anis\PPOP Latest backup\PPOP\Photo Gallery\Laura's Photos - AIIMS Clinics\IMG_53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4221" y="1990615"/>
            <a:ext cx="2200956" cy="306943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2" name="image1.jpeg">
            <a:extLst>
              <a:ext uri="{FF2B5EF4-FFF2-40B4-BE49-F238E27FC236}">
                <a16:creationId xmlns:a16="http://schemas.microsoft.com/office/drawing/2014/main" id="{C057BB15-C525-4DAE-9DD0-8C362AB1B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143" y="5343372"/>
            <a:ext cx="2061029" cy="11164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52AE1F-59CE-4BE4-BA9F-A40AE1CC6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639727"/>
            <a:ext cx="4195748" cy="37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54883"/>
            <a:ext cx="10643773" cy="1303427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 family of someone with cancer, especially a child /adolescent with cancer  needs A CARING CIRCLE of SUPPORT , all of us –  working closely together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79" y="1648981"/>
            <a:ext cx="4035445" cy="4196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39855" y="1811864"/>
            <a:ext cx="3730104" cy="37162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86095" y="1859533"/>
            <a:ext cx="3483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</a:rPr>
              <a:t>No one can understand and share the childhood cancer journey better than a parent, sibling or family member , who has experienced it</a:t>
            </a:r>
          </a:p>
          <a:p>
            <a:pPr algn="just"/>
            <a:endParaRPr lang="en-US" sz="20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n-US" sz="20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</a:rPr>
              <a:t>Parent, Family. Survivor Groups  are your partners in the journey; they are connectors and bridges to other resources </a:t>
            </a: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2E8A3E71-1D8D-401B-BE55-B40A52D20B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845844"/>
            <a:ext cx="1698171" cy="916976"/>
          </a:xfrm>
          <a:prstGeom prst="rect">
            <a:avLst/>
          </a:prstGeom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EB29EB65-4A80-4D7D-B0D6-F18726477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91" y="1859533"/>
            <a:ext cx="2857297" cy="2916238"/>
          </a:xfrm>
        </p:spPr>
      </p:pic>
    </p:spTree>
    <p:extLst>
      <p:ext uri="{BB962C8B-B14F-4D97-AF65-F5344CB8AC3E}">
        <p14:creationId xmlns:p14="http://schemas.microsoft.com/office/powerpoint/2010/main" val="85219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7" y="-80760"/>
            <a:ext cx="5994397" cy="119646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Types of Support Family and Parent  Groups Provide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044" y="3796104"/>
            <a:ext cx="6626983" cy="230832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1.</a:t>
            </a: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Emotional Support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Creating Moments of Joy and Hope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rgbClr val="0070C0"/>
                </a:solidFill>
              </a:rPr>
              <a:t>Spending time with the families; </a:t>
            </a:r>
            <a:r>
              <a:rPr lang="en-IN" dirty="0"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rgbClr val="0070C0"/>
                </a:solidFill>
                <a:cs typeface="Arial" pitchFamily="34" charset="0"/>
              </a:rPr>
              <a:t>Fulfilling the wishes of a child; </a:t>
            </a:r>
            <a:endParaRPr lang="en-IN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rgbClr val="0070C0"/>
                </a:solidFill>
              </a:rPr>
              <a:t>Celebrating festivals and birthdays, arranging for picnics and outings for the children and their families</a:t>
            </a:r>
            <a:r>
              <a:rPr lang="en-IN" sz="1200" dirty="0">
                <a:solidFill>
                  <a:srgbClr val="0070C0"/>
                </a:solidFill>
              </a:rPr>
              <a:t>.;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u="sng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Caring for Carers; respite time for families </a:t>
            </a:r>
            <a:endParaRPr lang="en-US" sz="2000" u="sng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2857" y="291951"/>
            <a:ext cx="3644386" cy="477053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2.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Patient Navigation, Follow-Up and Tracking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rgbClr val="0070C0"/>
                </a:solidFill>
              </a:rPr>
              <a:t>Helping newly diagnosed families to negotiate the complexities of the healthcare system, and make their way through the hospital maze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rgbClr val="0070C0"/>
                </a:solidFill>
              </a:rPr>
              <a:t>Reminding them of their treatment and follow up schedules;  Connecting families with needed resources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rgbClr val="0070C0"/>
                </a:solidFill>
              </a:rPr>
              <a:t>Relating to the families in a language that is common and shared</a:t>
            </a:r>
            <a:r>
              <a:rPr lang="en-IN" dirty="0"/>
              <a:t>. </a:t>
            </a:r>
            <a:endParaRPr lang="en-US" sz="2000" u="sng" dirty="0"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F9E86E51-AAB9-4F1E-A84A-406920321B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30837"/>
            <a:ext cx="1712686" cy="805543"/>
          </a:xfrm>
          <a:prstGeom prst="rect">
            <a:avLst/>
          </a:prstGeom>
        </p:spPr>
      </p:pic>
      <p:pic>
        <p:nvPicPr>
          <p:cNvPr id="10" name="image6.jpeg">
            <a:extLst>
              <a:ext uri="{FF2B5EF4-FFF2-40B4-BE49-F238E27FC236}">
                <a16:creationId xmlns:a16="http://schemas.microsoft.com/office/drawing/2014/main" id="{8CAE524B-85A4-45C2-A4F0-FEB611D2E03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5249" y="1335268"/>
            <a:ext cx="4644571" cy="2418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28278-F100-4794-8F7F-BD4066696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9" y="3815416"/>
            <a:ext cx="1144970" cy="12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23" y="57683"/>
            <a:ext cx="10299895" cy="101562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Types of Support Family and Parent  Groups Provide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248" y="1238125"/>
            <a:ext cx="5118695" cy="470898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Practical and Life line Support</a:t>
            </a:r>
          </a:p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Coaching and training on various aspects of patient care and supportive care, nutritional practices, infection control, symptom management;</a:t>
            </a:r>
          </a:p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Information on sources of financial support and other forms of patient/family assistance;</a:t>
            </a: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 </a:t>
            </a:r>
            <a:endParaRPr lang="en-US" sz="2000" dirty="0">
              <a:solidFill>
                <a:srgbClr val="0070C0"/>
              </a:solidFill>
            </a:endParaRPr>
          </a:p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Assistance with household tasks, with maintaining a sense of normalcy and continuity ;</a:t>
            </a:r>
          </a:p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Assistance in sharing age and condition appropriate information to family members; </a:t>
            </a:r>
          </a:p>
          <a:p>
            <a:pPr marL="52388" indent="-5238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92800" y="868794"/>
            <a:ext cx="6174648" cy="4832092"/>
          </a:xfrm>
          <a:prstGeom prst="rect">
            <a:avLst/>
          </a:prstGeom>
          <a:solidFill>
            <a:srgbClr val="FFFF6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IN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IN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Financial: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4.1. Direct Treatment Support </a:t>
            </a:r>
            <a:endParaRPr lang="en-US" sz="2400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Providing financial assistance or making available childhood cancer drugs, supportive care needs, pain medication, </a:t>
            </a:r>
            <a:endParaRPr lang="en-US" sz="2000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Pay assistance  for treatment: chemo, radiation,  surgery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Pay assistance for laboratory tests  and allied  services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Providing or paying for physical therapy; rehabilitation or reintegration services ;   home based care or  hospice care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4.2 </a:t>
            </a: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Transportation Assistance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4.3 Educational Assistance</a:t>
            </a:r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AC404716-C861-42D0-9472-425205789B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48" y="5627022"/>
            <a:ext cx="1712686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8F8A-8DB3-4A6B-813C-C6BB8214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3" y="345291"/>
            <a:ext cx="10174514" cy="1383095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Types of Support Family and Parent  Groups Provide .. 5. Transient </a:t>
            </a:r>
            <a:r>
              <a:rPr lang="en-US" dirty="0">
                <a:solidFill>
                  <a:schemeClr val="bg1"/>
                </a:solidFill>
              </a:rPr>
              <a:t>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8E31-EA69-4EFE-A543-BFEA864D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B32E2-66D5-4BEA-B13F-3753AB500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6" y="2141235"/>
            <a:ext cx="4572009" cy="3200407"/>
          </a:xfrm>
          <a:prstGeom prst="rect">
            <a:avLst/>
          </a:prstGeom>
        </p:spPr>
      </p:pic>
      <p:sp>
        <p:nvSpPr>
          <p:cNvPr id="6" name="AutoShape 2" descr="https://mail.google.com/mail/u/0/?ui=2&amp;ik=9d95f1dbd6&amp;view=fimg&amp;th=158a936e79ecea5a&amp;attid=0.13&amp;disp=emb&amp;realattid=ii_iw1gum501_158a8cd0300cf525&amp;attbid=ANGjdJ_iJiy7adSH72lVoYuAmKNriFRzdl81sj3z6rIZZwE0mApGzbhl1NgSRi9kvwoOc5UQTgLdkF1T4lItgxiwf7CpC1-A39NZjcApQBTxSqXs8z99RRBKgZV5WC4&amp;sz=w908-h602&amp;ats=1506026997917&amp;rm=158a936e79ecea5a&amp;zw&amp;atsh=1">
            <a:extLst>
              <a:ext uri="{FF2B5EF4-FFF2-40B4-BE49-F238E27FC236}">
                <a16:creationId xmlns:a16="http://schemas.microsoft.com/office/drawing/2014/main" id="{54C2E3C6-22CD-493B-86BD-FEB114904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5E666-44B2-4D86-BD6A-8ACFBB8B4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36779"/>
            <a:ext cx="3481977" cy="2662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509588-2950-4199-A3B3-487B88F4E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39" y="4136070"/>
            <a:ext cx="3512457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nsa Vig\Documents\All Backup- Huma Anis\PPOP Latest backup\PPOP\Photo Gallery\Laura's Photos - AIIMS Clinic\Sushmi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51400" y="2096616"/>
            <a:ext cx="4311709" cy="3645569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7029" y="129371"/>
            <a:ext cx="10264552" cy="9685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6. Bringing back childhood into their lives and ensuring a better future (e.g. educational programs. home schooling)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F80B8-BDEB-4004-ABF3-D4F4051C5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09" y="1896806"/>
            <a:ext cx="3604891" cy="3845379"/>
          </a:xfrm>
          <a:prstGeom prst="rect">
            <a:avLst/>
          </a:prstGeom>
        </p:spPr>
      </p:pic>
      <p:pic>
        <p:nvPicPr>
          <p:cNvPr id="9" name="image7.jpeg">
            <a:extLst>
              <a:ext uri="{FF2B5EF4-FFF2-40B4-BE49-F238E27FC236}">
                <a16:creationId xmlns:a16="http://schemas.microsoft.com/office/drawing/2014/main" id="{56E2DD3E-9E7E-4C2D-B25E-D71C91F00F3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652" y="1396923"/>
            <a:ext cx="3268345" cy="2166620"/>
          </a:xfrm>
          <a:prstGeom prst="rect">
            <a:avLst/>
          </a:prstGeom>
        </p:spPr>
      </p:pic>
      <p:pic>
        <p:nvPicPr>
          <p:cNvPr id="10" name="Picture 9" descr="C:\Users\carmen\Downloads\image1.jpeg">
            <a:extLst>
              <a:ext uri="{FF2B5EF4-FFF2-40B4-BE49-F238E27FC236}">
                <a16:creationId xmlns:a16="http://schemas.microsoft.com/office/drawing/2014/main" id="{7226FA8D-3F8B-477F-8E93-F4BE5FC3B0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3600066"/>
            <a:ext cx="3314700" cy="25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1.jpeg">
            <a:extLst>
              <a:ext uri="{FF2B5EF4-FFF2-40B4-BE49-F238E27FC236}">
                <a16:creationId xmlns:a16="http://schemas.microsoft.com/office/drawing/2014/main" id="{E4C5742D-6699-44A1-B227-7C5184D1C52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130837"/>
            <a:ext cx="1712686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ED74C6CF-F2C0-4DF4-9FE9-497CDDC84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9229" y="648379"/>
            <a:ext cx="3886200" cy="492147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There are only four kinds of people in the world.</a:t>
            </a:r>
            <a:b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Those who have been caregivers.</a:t>
            </a:r>
            <a:b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Those who are currently caregivers.</a:t>
            </a:r>
            <a:b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Those who will be caregivers, and those who will need a caregiver.” </a:t>
            </a:r>
            <a:br>
              <a:rPr lang="en-GB" alt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GB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797" name="AutoShape 5" descr="2d801dc77a00e0babd86b99012bd8b31">
            <a:extLst>
              <a:ext uri="{FF2B5EF4-FFF2-40B4-BE49-F238E27FC236}">
                <a16:creationId xmlns:a16="http://schemas.microsoft.com/office/drawing/2014/main" id="{87A3F068-A064-44FD-BD2F-8641F46850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AutoShape 7" descr="2d801dc77a00e0babd86b99012bd8b31">
            <a:extLst>
              <a:ext uri="{FF2B5EF4-FFF2-40B4-BE49-F238E27FC236}">
                <a16:creationId xmlns:a16="http://schemas.microsoft.com/office/drawing/2014/main" id="{638CCFB0-EBF2-4EFB-B3C5-361C14A78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1" name="Picture 9" descr="images">
            <a:extLst>
              <a:ext uri="{FF2B5EF4-FFF2-40B4-BE49-F238E27FC236}">
                <a16:creationId xmlns:a16="http://schemas.microsoft.com/office/drawing/2014/main" id="{4768AE85-808F-4AD0-B0B8-EEE6646E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2344057"/>
            <a:ext cx="274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Image result for picture of caring hands">
            <a:extLst>
              <a:ext uri="{FF2B5EF4-FFF2-40B4-BE49-F238E27FC236}">
                <a16:creationId xmlns:a16="http://schemas.microsoft.com/office/drawing/2014/main" id="{C02DA2D4-1CF7-42A5-8164-27212A9E405B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01748">
            <a:off x="1179500" y="440532"/>
            <a:ext cx="3352800" cy="206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39A18F53-58EA-4DA1-8C65-E9CC55E2F3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5619" y="4495800"/>
            <a:ext cx="1796382" cy="10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22738"/>
            <a:ext cx="10299895" cy="101562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Types of support Patient and Family groups provide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7285" y="1437703"/>
            <a:ext cx="5202981" cy="378565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solidFill>
                  <a:srgbClr val="0070C0"/>
                </a:solidFill>
              </a:rPr>
              <a:t>7. End of Life Care &amp; Support</a:t>
            </a:r>
          </a:p>
          <a:p>
            <a:pPr algn="just"/>
            <a:r>
              <a:rPr lang="en-IN" sz="2000" dirty="0">
                <a:solidFill>
                  <a:srgbClr val="0070C0"/>
                </a:solidFill>
                <a:cs typeface="Arial" pitchFamily="34" charset="0"/>
              </a:rPr>
              <a:t>Preparing </a:t>
            </a:r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 the parents and family members in  the terminal phase and for the reality of death.</a:t>
            </a:r>
          </a:p>
          <a:p>
            <a:pPr algn="just"/>
            <a:endParaRPr lang="en-US" sz="2000" dirty="0">
              <a:solidFill>
                <a:srgbClr val="0070C0"/>
              </a:solidFill>
              <a:cs typeface="Arial" pitchFamily="34" charset="0"/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Emotional and practical support through home visits   </a:t>
            </a:r>
          </a:p>
          <a:p>
            <a:pPr algn="just"/>
            <a:endParaRPr lang="en-US" sz="2000" dirty="0">
              <a:solidFill>
                <a:srgbClr val="0070C0"/>
              </a:solidFill>
              <a:cs typeface="Arial" pitchFamily="34" charset="0"/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Funeral support and :or trqnsport back to home: </a:t>
            </a:r>
          </a:p>
          <a:p>
            <a:pPr algn="just"/>
            <a:endParaRPr lang="en-US" sz="2000" dirty="0">
              <a:solidFill>
                <a:srgbClr val="0070C0"/>
              </a:solidFill>
              <a:cs typeface="Arial" pitchFamily="34" charset="0"/>
            </a:endParaRPr>
          </a:p>
          <a:p>
            <a:pPr lvl="0" algn="just"/>
            <a:r>
              <a:rPr lang="en-US" sz="2800" b="1" dirty="0">
                <a:solidFill>
                  <a:srgbClr val="0070C0"/>
                </a:solidFill>
              </a:rPr>
              <a:t>8.Grief and Bereavement Support 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pPr lvl="0" algn="just"/>
            <a:endParaRPr lang="en-US" sz="20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2"/>
          <a:stretch>
            <a:fillRect/>
          </a:stretch>
        </p:blipFill>
        <p:spPr bwMode="auto">
          <a:xfrm>
            <a:off x="9520903" y="1437703"/>
            <a:ext cx="2506206" cy="34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lum bright="4000" contrast="16000"/>
          </a:blip>
          <a:srcRect/>
          <a:stretch>
            <a:fillRect/>
          </a:stretch>
        </p:blipFill>
        <p:spPr bwMode="auto">
          <a:xfrm>
            <a:off x="431190" y="1326122"/>
            <a:ext cx="3498606" cy="4430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219E51DD-9D17-415A-A5B3-D763DDD715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657" y="5843981"/>
            <a:ext cx="1712686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610" y="157998"/>
            <a:ext cx="8328904" cy="122584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Creating a favourable and supportive environment for Pediatric Palliative Care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5695897"/>
              </p:ext>
            </p:extLst>
          </p:nvPr>
        </p:nvGraphicFramePr>
        <p:xfrm>
          <a:off x="2934901" y="1398378"/>
          <a:ext cx="8150997" cy="448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3.jpeg">
            <a:extLst>
              <a:ext uri="{FF2B5EF4-FFF2-40B4-BE49-F238E27FC236}">
                <a16:creationId xmlns:a16="http://schemas.microsoft.com/office/drawing/2014/main" id="{88369B97-5419-44B9-A91E-23371F9F297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2708" y="3472297"/>
            <a:ext cx="2705100" cy="2906903"/>
          </a:xfrm>
          <a:prstGeom prst="rect">
            <a:avLst/>
          </a:prstGeom>
        </p:spPr>
      </p:pic>
      <p:pic>
        <p:nvPicPr>
          <p:cNvPr id="9" name="image1.jpeg">
            <a:extLst>
              <a:ext uri="{FF2B5EF4-FFF2-40B4-BE49-F238E27FC236}">
                <a16:creationId xmlns:a16="http://schemas.microsoft.com/office/drawing/2014/main" id="{0020FF4B-9819-4DF1-A8B5-394DCDE24C3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657" y="5908638"/>
            <a:ext cx="1712686" cy="805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7779A-6409-40F4-98CE-AA907FB25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6" y="1238704"/>
            <a:ext cx="1937658" cy="4036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E59FCC-4F55-41D3-814A-73B98AE655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52" y="4075756"/>
            <a:ext cx="2452914" cy="1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209291"/>
            <a:ext cx="10570866" cy="139602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Cancer/childhood cancer is a long, devastating and often isolating journey. Palliative care support from moment of diagnosis is crucial.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2491" y="1605313"/>
            <a:ext cx="7629994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need is most pronounced In low- and middle-income countries (like the Philippines), where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  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yths and misconceptions abound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verwhelming catastrophic costs is the norm </a:t>
            </a:r>
          </a:p>
          <a:p>
            <a:pPr marL="461963" indent="-461963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urvival outcomes are poor due to delayed diagnosis; presentation in advanced stages; refusal of treatment; abandonment; toxicity  </a:t>
            </a:r>
          </a:p>
          <a:p>
            <a:pPr marL="461963" indent="-461963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reatment care and support often out of reach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32196" r="14623"/>
          <a:stretch/>
        </p:blipFill>
        <p:spPr>
          <a:xfrm>
            <a:off x="634482" y="1728388"/>
            <a:ext cx="3188010" cy="2002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3988"/>
          <a:stretch/>
        </p:blipFill>
        <p:spPr>
          <a:xfrm>
            <a:off x="639618" y="3853686"/>
            <a:ext cx="3182873" cy="2064567"/>
          </a:xfrm>
          <a:prstGeom prst="rect">
            <a:avLst/>
          </a:prstGeom>
        </p:spPr>
      </p:pic>
      <p:pic>
        <p:nvPicPr>
          <p:cNvPr id="8" name="image1.jpeg">
            <a:extLst>
              <a:ext uri="{FF2B5EF4-FFF2-40B4-BE49-F238E27FC236}">
                <a16:creationId xmlns:a16="http://schemas.microsoft.com/office/drawing/2014/main" id="{5DD7471B-372A-4B0B-B4D6-41CC8E8CF42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18252"/>
            <a:ext cx="1596571" cy="9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43D141-F392-413A-9BBD-3B7229728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2"/>
            <a:ext cx="7286171" cy="6154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60776-7A78-4D00-914E-146C6BAE8A83}"/>
              </a:ext>
            </a:extLst>
          </p:cNvPr>
          <p:cNvSpPr txBox="1"/>
          <p:nvPr/>
        </p:nvSpPr>
        <p:spPr>
          <a:xfrm>
            <a:off x="7590972" y="3057159"/>
            <a:ext cx="3907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www.childhoodcancerinternational.org</a:t>
            </a:r>
            <a:endParaRPr lang="en-US" dirty="0"/>
          </a:p>
          <a:p>
            <a:r>
              <a:rPr lang="en-US" dirty="0">
                <a:hlinkClick r:id="rId4"/>
              </a:rPr>
              <a:t>menchauste@gmail.com</a:t>
            </a:r>
            <a:endParaRPr lang="en-US" dirty="0"/>
          </a:p>
          <a:p>
            <a:r>
              <a:rPr lang="en-US" dirty="0">
                <a:hlinkClick r:id="rId5"/>
              </a:rPr>
              <a:t>cancerwarriorsph@gmail.com</a:t>
            </a:r>
            <a:endParaRPr lang="en-US" dirty="0"/>
          </a:p>
          <a:p>
            <a:r>
              <a:rPr lang="en-US" dirty="0"/>
              <a:t>cancerwarriorscebu@gmail.com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C:\Users\carmen\Downloads\4.png">
            <a:extLst>
              <a:ext uri="{FF2B5EF4-FFF2-40B4-BE49-F238E27FC236}">
                <a16:creationId xmlns:a16="http://schemas.microsoft.com/office/drawing/2014/main" id="{AE008676-7627-4607-93C0-94F96F83E67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5" y="145142"/>
            <a:ext cx="3238500" cy="249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armen\Downloads\1 (1).png">
            <a:extLst>
              <a:ext uri="{FF2B5EF4-FFF2-40B4-BE49-F238E27FC236}">
                <a16:creationId xmlns:a16="http://schemas.microsoft.com/office/drawing/2014/main" id="{E07DD78E-ABA6-4879-8CD2-81126A425C0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36" y="4811485"/>
            <a:ext cx="3436922" cy="2046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5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2120248_562238823928123_506642367_n">
            <a:extLst>
              <a:ext uri="{FF2B5EF4-FFF2-40B4-BE49-F238E27FC236}">
                <a16:creationId xmlns:a16="http://schemas.microsoft.com/office/drawing/2014/main" id="{9F919938-BED2-44FB-BD86-C824DD5B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15" y="642257"/>
            <a:ext cx="8229600" cy="50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.jpeg">
            <a:extLst>
              <a:ext uri="{FF2B5EF4-FFF2-40B4-BE49-F238E27FC236}">
                <a16:creationId xmlns:a16="http://schemas.microsoft.com/office/drawing/2014/main" id="{C002E31C-CF6A-45B2-8ED9-233FFFB4DE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30837"/>
            <a:ext cx="1712686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6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age result for quotes on carers">
            <a:extLst>
              <a:ext uri="{FF2B5EF4-FFF2-40B4-BE49-F238E27FC236}">
                <a16:creationId xmlns:a16="http://schemas.microsoft.com/office/drawing/2014/main" id="{EE41B8C1-645B-43EB-AE76-F13B2997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04302"/>
            <a:ext cx="5588000" cy="56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1.jpeg">
            <a:extLst>
              <a:ext uri="{FF2B5EF4-FFF2-40B4-BE49-F238E27FC236}">
                <a16:creationId xmlns:a16="http://schemas.microsoft.com/office/drawing/2014/main" id="{27A27831-F83F-4D49-B80A-E8BA518FFF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30837"/>
            <a:ext cx="1712686" cy="80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74EF3-8265-4B6C-AA54-37F17F2B5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2243906"/>
            <a:ext cx="3222170" cy="4056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9EA28-4977-4430-B648-45A9397BB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010192"/>
            <a:ext cx="3004458" cy="28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0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#caregiver #affirmations #carecard   https://www.facebook.com/care.compromocode: ">
            <a:extLst>
              <a:ext uri="{FF2B5EF4-FFF2-40B4-BE49-F238E27FC236}">
                <a16:creationId xmlns:a16="http://schemas.microsoft.com/office/drawing/2014/main" id="{27425B30-0B5E-4C2C-9A05-D9C50569F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AutoShape 7" descr="#caregiver #affirmations #carecard   https://www.facebook.com/care.compromocode: ">
            <a:extLst>
              <a:ext uri="{FF2B5EF4-FFF2-40B4-BE49-F238E27FC236}">
                <a16:creationId xmlns:a16="http://schemas.microsoft.com/office/drawing/2014/main" id="{700F4AF3-A92F-43DB-A056-AFA57244E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6" name="Picture 8" descr="e59b2859f54bedf8c7e530139db5296d">
            <a:extLst>
              <a:ext uri="{FF2B5EF4-FFF2-40B4-BE49-F238E27FC236}">
                <a16:creationId xmlns:a16="http://schemas.microsoft.com/office/drawing/2014/main" id="{60E016ED-EFC4-47AB-81BC-2DE7679D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31060"/>
            <a:ext cx="8476342" cy="6487454"/>
          </a:xfrm>
          <a:prstGeom prst="rect">
            <a:avLst/>
          </a:prstGeom>
          <a:solidFill>
            <a:srgbClr val="009900"/>
          </a:solidFill>
          <a:ln w="57150" cmpd="thinThick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5" name="image1.jpeg">
            <a:extLst>
              <a:ext uri="{FF2B5EF4-FFF2-40B4-BE49-F238E27FC236}">
                <a16:creationId xmlns:a16="http://schemas.microsoft.com/office/drawing/2014/main" id="{95898F7C-1C6F-4945-B9DD-3E635DE197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30837"/>
            <a:ext cx="1712686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629" y="0"/>
            <a:ext cx="5199061" cy="616857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Bradley Hand ITC" panose="03070402050302030203" pitchFamily="66" charset="0"/>
              </a:rPr>
              <a:t>Only when you have walked in my shoes can you truly understand me</a:t>
            </a:r>
          </a:p>
          <a:p>
            <a:endParaRPr lang="en-GB" sz="4800" b="1" dirty="0">
              <a:latin typeface="Bradley Hand ITC" panose="03070402050302030203" pitchFamily="66" charset="0"/>
            </a:endParaRPr>
          </a:p>
          <a:p>
            <a:r>
              <a:rPr lang="en-GB" sz="4800" b="1" dirty="0">
                <a:latin typeface="Bradley Hand ITC" panose="03070402050302030203" pitchFamily="66" charset="0"/>
              </a:rPr>
              <a:t>Only when you have seen through my eyes can you feel what I feel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0"/>
            <a:ext cx="4111748" cy="3599543"/>
          </a:xfrm>
          <a:prstGeom prst="rect">
            <a:avLst/>
          </a:prstGeom>
        </p:spPr>
      </p:pic>
      <p:pic>
        <p:nvPicPr>
          <p:cNvPr id="5" name="image1.jpeg">
            <a:extLst>
              <a:ext uri="{FF2B5EF4-FFF2-40B4-BE49-F238E27FC236}">
                <a16:creationId xmlns:a16="http://schemas.microsoft.com/office/drawing/2014/main" id="{BAEEA502-365C-4BEE-8467-C7904D765E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6058" y="5442856"/>
            <a:ext cx="1822490" cy="1017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70715-62B8-4B49-93C5-6A3F8989D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53" y="2844801"/>
            <a:ext cx="4004890" cy="23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00327A8-5397-4540-8FF8-9335E5709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9575" y="198438"/>
            <a:ext cx="8119291" cy="102552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altLang="en-US" sz="4000" dirty="0">
                <a:solidFill>
                  <a:srgbClr val="FFFF00"/>
                </a:solidFill>
              </a:rPr>
              <a:t>People become carers in different ways. For cancer, its through those 4 words. </a:t>
            </a:r>
          </a:p>
        </p:txBody>
      </p:sp>
      <p:sp>
        <p:nvSpPr>
          <p:cNvPr id="39941" name="AutoShape 5" descr="10890782_1633481373574155_1386570391_n">
            <a:extLst>
              <a:ext uri="{FF2B5EF4-FFF2-40B4-BE49-F238E27FC236}">
                <a16:creationId xmlns:a16="http://schemas.microsoft.com/office/drawing/2014/main" id="{A1E565E6-3A6C-49D0-BE7A-9DDCC373C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2" name="Picture 6" descr="10890782_1633481373574155_1386570391_n">
            <a:extLst>
              <a:ext uri="{FF2B5EF4-FFF2-40B4-BE49-F238E27FC236}">
                <a16:creationId xmlns:a16="http://schemas.microsoft.com/office/drawing/2014/main" id="{C2E7F630-06AD-4E7F-9AB5-5E716715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096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12106137_730732240404914_196918906_n">
            <a:extLst>
              <a:ext uri="{FF2B5EF4-FFF2-40B4-BE49-F238E27FC236}">
                <a16:creationId xmlns:a16="http://schemas.microsoft.com/office/drawing/2014/main" id="{B94001C4-B7A3-43DE-A10E-DAFC0A2F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176711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99765691-1271-460E-B085-7FAC845CAAC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5471886"/>
            <a:ext cx="1828800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8" y="0"/>
            <a:ext cx="4056543" cy="207055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Why  Patients and Families Matter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37102"/>
              </p:ext>
            </p:extLst>
          </p:nvPr>
        </p:nvGraphicFramePr>
        <p:xfrm>
          <a:off x="7823200" y="2070553"/>
          <a:ext cx="4211864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90168365"/>
              </p:ext>
            </p:extLst>
          </p:nvPr>
        </p:nvGraphicFramePr>
        <p:xfrm>
          <a:off x="76797" y="1364342"/>
          <a:ext cx="3979748" cy="434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1124133"/>
              </p:ext>
            </p:extLst>
          </p:nvPr>
        </p:nvGraphicFramePr>
        <p:xfrm>
          <a:off x="4252686" y="696685"/>
          <a:ext cx="3193143" cy="554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image1.jpeg">
            <a:extLst>
              <a:ext uri="{FF2B5EF4-FFF2-40B4-BE49-F238E27FC236}">
                <a16:creationId xmlns:a16="http://schemas.microsoft.com/office/drawing/2014/main" id="{0A4A40E6-0D8C-4926-B8A6-82CC7389EAF5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" y="5708650"/>
            <a:ext cx="1741714" cy="11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731D066-E8A8-43A1-A65A-EB3D27586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04800"/>
            <a:ext cx="8784771" cy="1746250"/>
          </a:xfrm>
          <a:solidFill>
            <a:srgbClr val="009900"/>
          </a:solidFill>
        </p:spPr>
        <p:txBody>
          <a:bodyPr>
            <a:noAutofit/>
          </a:bodyPr>
          <a:lstStyle/>
          <a:p>
            <a:r>
              <a:rPr lang="en-GB" altLang="en-US" sz="3200" dirty="0">
                <a:solidFill>
                  <a:schemeClr val="bg1"/>
                </a:solidFill>
              </a:rPr>
              <a:t>Parents and Family members are not just companions and hospital </a:t>
            </a:r>
            <a:r>
              <a:rPr lang="en-GB" altLang="en-US" sz="2800" dirty="0">
                <a:solidFill>
                  <a:schemeClr val="bg1"/>
                </a:solidFill>
              </a:rPr>
              <a:t>visitors. They are carers and an integral part of the multidisciplinary team.  </a:t>
            </a:r>
            <a:br>
              <a:rPr lang="en-GB" altLang="en-US" sz="2800" dirty="0"/>
            </a:br>
            <a:endParaRPr lang="en-GB" altLang="en-US" sz="32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EB5EF02-224B-41CD-8D7E-E6DA28AE7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8564" y="2254250"/>
            <a:ext cx="48768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b="1" dirty="0">
                <a:latin typeface="Calibri" panose="020F0502020204030204" pitchFamily="34" charset="0"/>
              </a:rPr>
              <a:t>They give comfort, encouragement and reassurance to the person they care for.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Calibri" panose="020F0502020204030204" pitchFamily="34" charset="0"/>
              </a:rPr>
              <a:t>They oversee their health and wellbeing, monitor their safety and help them stay as independent as possible. </a:t>
            </a:r>
          </a:p>
          <a:p>
            <a:pPr>
              <a:lnSpc>
                <a:spcPct val="80000"/>
              </a:lnSpc>
            </a:pPr>
            <a:endParaRPr lang="en-GB" altLang="en-US" b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Calibri" panose="020F0502020204030204" pitchFamily="34" charset="0"/>
              </a:rPr>
              <a:t>Often the extent of the support provided by carers isn't obvious to those around them. 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latin typeface="Calibri" panose="020F0502020204030204" pitchFamily="34" charset="0"/>
              </a:rPr>
              <a:t>Even family and friends can underestimate the amount of time and energy spent caring, particularly when the kinds of assistance given aren't physical.</a:t>
            </a:r>
          </a:p>
        </p:txBody>
      </p:sp>
      <p:pic>
        <p:nvPicPr>
          <p:cNvPr id="28677" name="Picture 5" descr="heart-hands">
            <a:extLst>
              <a:ext uri="{FF2B5EF4-FFF2-40B4-BE49-F238E27FC236}">
                <a16:creationId xmlns:a16="http://schemas.microsoft.com/office/drawing/2014/main" id="{90445E7C-52B1-4388-ACB3-0A852C3A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28" y="2051050"/>
            <a:ext cx="2819400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.jpeg">
            <a:extLst>
              <a:ext uri="{FF2B5EF4-FFF2-40B4-BE49-F238E27FC236}">
                <a16:creationId xmlns:a16="http://schemas.microsoft.com/office/drawing/2014/main" id="{4841D810-3B3F-42DD-81DA-DDFF72C239D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4170"/>
            <a:ext cx="1886857" cy="10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and Family Centered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686" y="1480458"/>
            <a:ext cx="9471931" cy="41654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u="sng" dirty="0"/>
              <a:t>partnership </a:t>
            </a:r>
            <a:r>
              <a:rPr lang="en-US" sz="3600" dirty="0"/>
              <a:t>among medical practitioners, patients, and their families to </a:t>
            </a:r>
            <a:r>
              <a:rPr lang="en-US" sz="3600" u="sng" dirty="0"/>
              <a:t>ensure that decisions respect patients’ wants, needs, and preferences</a:t>
            </a:r>
            <a:r>
              <a:rPr lang="en-US" sz="3600" dirty="0"/>
              <a:t> and that patients </a:t>
            </a:r>
            <a:r>
              <a:rPr lang="en-US" sz="3600" u="sng" dirty="0"/>
              <a:t>have</a:t>
            </a:r>
            <a:r>
              <a:rPr lang="en-US" sz="3600" dirty="0"/>
              <a:t> the </a:t>
            </a:r>
            <a:r>
              <a:rPr lang="en-US" sz="3600" u="sng" dirty="0"/>
              <a:t>education</a:t>
            </a:r>
            <a:r>
              <a:rPr lang="en-US" sz="3600" dirty="0"/>
              <a:t> and </a:t>
            </a:r>
            <a:r>
              <a:rPr lang="en-US" sz="3600" u="sng" dirty="0"/>
              <a:t>support</a:t>
            </a:r>
            <a:r>
              <a:rPr lang="en-US" sz="3600" dirty="0"/>
              <a:t> they need to </a:t>
            </a:r>
            <a:r>
              <a:rPr lang="en-US" sz="3600" u="sng" dirty="0"/>
              <a:t>make decisions </a:t>
            </a:r>
            <a:r>
              <a:rPr lang="en-US" sz="3600" dirty="0"/>
              <a:t>and </a:t>
            </a:r>
            <a:r>
              <a:rPr lang="en-US" sz="3600" u="sng" dirty="0"/>
              <a:t>participate in their own care </a:t>
            </a:r>
            <a:r>
              <a:rPr lang="en-US" sz="3600" dirty="0"/>
              <a:t>(Institute of Medicine, Washington, DC)</a:t>
            </a:r>
            <a:r>
              <a:rPr lang="en-US" dirty="0"/>
              <a:t>.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9DFF7022-8380-47AE-B5C1-D7611E8E93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852828"/>
            <a:ext cx="1915886" cy="10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A Multidimensional Framework For Patient And Family Engagement In Health And Health Care.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947196"/>
            <a:ext cx="7169405" cy="50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70338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Kristin L. Carman et al. Health Aff 2013;32:223-231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©2013 by Project HOPE - The People-to-People Health Foundation, Inc.</a:t>
            </a:r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BE32B9D3-A823-4606-814B-AAAE9E2196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72306"/>
            <a:ext cx="1848995" cy="8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16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E103C3-9F8D-48D8-928A-589F740C7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4038600" cy="6019800"/>
          </a:xfrm>
          <a:solidFill>
            <a:srgbClr val="990099"/>
          </a:solidFill>
        </p:spPr>
        <p:txBody>
          <a:bodyPr/>
          <a:lstStyle/>
          <a:p>
            <a:br>
              <a:rPr lang="en-GB" altLang="en-US" b="1" dirty="0">
                <a:solidFill>
                  <a:schemeClr val="bg1"/>
                </a:solidFill>
              </a:rPr>
            </a:br>
            <a:br>
              <a:rPr lang="en-GB" altLang="en-US" b="1" dirty="0">
                <a:solidFill>
                  <a:schemeClr val="bg1"/>
                </a:solidFill>
              </a:rPr>
            </a:br>
            <a:br>
              <a:rPr lang="en-GB" altLang="en-US" b="1" dirty="0">
                <a:solidFill>
                  <a:schemeClr val="bg1"/>
                </a:solidFill>
              </a:rPr>
            </a:br>
            <a:br>
              <a:rPr lang="en-GB" altLang="en-US" b="1" dirty="0">
                <a:solidFill>
                  <a:schemeClr val="bg1"/>
                </a:solidFill>
              </a:rPr>
            </a:br>
            <a:br>
              <a:rPr lang="en-GB" altLang="en-US" b="1" dirty="0">
                <a:solidFill>
                  <a:schemeClr val="bg1"/>
                </a:solidFill>
              </a:rPr>
            </a:br>
            <a:r>
              <a:rPr lang="en-GB" altLang="en-US" b="1" dirty="0">
                <a:solidFill>
                  <a:schemeClr val="bg1"/>
                </a:solidFill>
              </a:rPr>
              <a:t>Being a carer is challenging.</a:t>
            </a:r>
            <a:br>
              <a:rPr lang="en-GB" altLang="en-US" b="1" dirty="0">
                <a:solidFill>
                  <a:schemeClr val="bg1"/>
                </a:solidFill>
              </a:rPr>
            </a:br>
            <a:br>
              <a:rPr lang="en-GB" altLang="en-US" b="1" dirty="0">
                <a:solidFill>
                  <a:schemeClr val="bg1"/>
                </a:solidFill>
              </a:rPr>
            </a:br>
            <a:endParaRPr lang="en-GB" alt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D899E50-2B6A-470E-A7D3-E9A7BBBAB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8342" y="157700"/>
            <a:ext cx="3984171" cy="3851809"/>
          </a:xfrm>
          <a:solidFill>
            <a:srgbClr val="E3BBDD"/>
          </a:solidFill>
        </p:spPr>
        <p:txBody>
          <a:bodyPr/>
          <a:lstStyle/>
          <a:p>
            <a:r>
              <a:rPr lang="en-GB" altLang="en-US" sz="2800" dirty="0">
                <a:solidFill>
                  <a:srgbClr val="990099"/>
                </a:solidFill>
                <a:latin typeface="Calibri" panose="020F0502020204030204" pitchFamily="34" charset="0"/>
              </a:rPr>
              <a:t>Being a carer can be very demanding and often restricts the lives of carers and their families.</a:t>
            </a:r>
          </a:p>
          <a:p>
            <a:r>
              <a:rPr lang="en-GB" altLang="en-US" sz="2800" dirty="0">
                <a:solidFill>
                  <a:srgbClr val="990099"/>
                </a:solidFill>
                <a:latin typeface="Calibri" panose="020F0502020204030204" pitchFamily="34" charset="0"/>
              </a:rPr>
              <a:t>It also has long term effects on their physical, emotional and psychological </a:t>
            </a:r>
            <a:br>
              <a:rPr lang="en-GB" altLang="en-US" sz="2800" dirty="0">
                <a:solidFill>
                  <a:srgbClr val="990099"/>
                </a:solidFill>
                <a:latin typeface="Calibri" panose="020F0502020204030204" pitchFamily="34" charset="0"/>
              </a:rPr>
            </a:br>
            <a:r>
              <a:rPr lang="en-GB" altLang="en-US" sz="2800" dirty="0">
                <a:solidFill>
                  <a:srgbClr val="990099"/>
                </a:solidFill>
                <a:latin typeface="Calibri" panose="020F0502020204030204" pitchFamily="34" charset="0"/>
              </a:rPr>
              <a:t>well-being.</a:t>
            </a:r>
          </a:p>
        </p:txBody>
      </p:sp>
      <p:pic>
        <p:nvPicPr>
          <p:cNvPr id="10244" name="Picture 4" descr="images (1)">
            <a:extLst>
              <a:ext uri="{FF2B5EF4-FFF2-40B4-BE49-F238E27FC236}">
                <a16:creationId xmlns:a16="http://schemas.microsoft.com/office/drawing/2014/main" id="{84BA2140-32BA-465C-A962-004E1669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507">
            <a:off x="3285308" y="208123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mages (2)">
            <a:extLst>
              <a:ext uri="{FF2B5EF4-FFF2-40B4-BE49-F238E27FC236}">
                <a16:creationId xmlns:a16="http://schemas.microsoft.com/office/drawing/2014/main" id="{9494CA48-C684-4B5C-A82E-8AF418C7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871">
            <a:off x="1904999" y="45190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s (3)">
            <a:extLst>
              <a:ext uri="{FF2B5EF4-FFF2-40B4-BE49-F238E27FC236}">
                <a16:creationId xmlns:a16="http://schemas.microsoft.com/office/drawing/2014/main" id="{4FA308B8-CFD9-43B8-88A3-3F1153C4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141">
            <a:off x="7551305" y="4095041"/>
            <a:ext cx="2590800" cy="23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C3057AB9-53CD-4E81-82C9-03778F005D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0679" y="4963885"/>
            <a:ext cx="1833153" cy="14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89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2558</TotalTime>
  <Words>1261</Words>
  <Application>Microsoft Office PowerPoint</Application>
  <PresentationFormat>Widescreen</PresentationFormat>
  <Paragraphs>137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Aharoni</vt:lpstr>
      <vt:lpstr>Arial</vt:lpstr>
      <vt:lpstr>Bradley Hand ITC</vt:lpstr>
      <vt:lpstr>Calibri</vt:lpstr>
      <vt:lpstr>Calibri Light</vt:lpstr>
      <vt:lpstr>Comic Sans MS</vt:lpstr>
      <vt:lpstr>Kristen ITC</vt:lpstr>
      <vt:lpstr>msgothic</vt:lpstr>
      <vt:lpstr>Times New Roman</vt:lpstr>
      <vt:lpstr>Wingdings</vt:lpstr>
      <vt:lpstr>Retrospect</vt:lpstr>
      <vt:lpstr>    The Role  of Parents and Families  in   Caring for Children/Adolescents  with Cancer      </vt:lpstr>
      <vt:lpstr>PowerPoint Presentation</vt:lpstr>
      <vt:lpstr>PowerPoint Presentation</vt:lpstr>
      <vt:lpstr>People become carers in different ways. For cancer, its through those 4 words. </vt:lpstr>
      <vt:lpstr>Why  Patients and Families Matter  </vt:lpstr>
      <vt:lpstr>Parents and Family members are not just companions and hospital visitors. They are carers and an integral part of the multidisciplinary team.   </vt:lpstr>
      <vt:lpstr>Patient and Family Centered Care</vt:lpstr>
      <vt:lpstr>PowerPoint Presentation</vt:lpstr>
      <vt:lpstr>     Being a carer is challenging.  </vt:lpstr>
      <vt:lpstr>WHO ARE YOUNG CARERS?</vt:lpstr>
      <vt:lpstr>“There were times when doctors would ask me to leave the room to discuss things with my family. This just made me feel excluded within the family.”</vt:lpstr>
      <vt:lpstr>It isn’t your fault your brother/sister/mom/dad … is sick ..   You cannot always make it better…  Worrying wont change what will happen but it is ok to feel freaked out..  Don’t be embarrassed or ashamed to tell me/us how you feel..  It’s OK to ask for help and to need help dealing with things because it affects you too.  </vt:lpstr>
      <vt:lpstr>“Mainly I felt emotionally drained and put the rest of my life on hold because I just didn’t feel important anymore.   All of the attention was on ..    I felt lost...alone ..neglected ”</vt:lpstr>
      <vt:lpstr>Children are not little adults;  They have unique needs.</vt:lpstr>
      <vt:lpstr>The family of someone with cancer, especially a child /adolescent with cancer  needs A CARING CIRCLE of SUPPORT , all of us –  working closely together</vt:lpstr>
      <vt:lpstr>Types of Support Family and Parent  Groups Provide </vt:lpstr>
      <vt:lpstr>Types of Support Family and Parent  Groups Provide</vt:lpstr>
      <vt:lpstr>Types of Support Family and Parent  Groups Provide .. 5. Transient Homes</vt:lpstr>
      <vt:lpstr>PowerPoint Presentation</vt:lpstr>
      <vt:lpstr>Types of support Patient and Family groups provide </vt:lpstr>
      <vt:lpstr>Creating a favourable and supportive environment for Pediatric Palliative Care</vt:lpstr>
      <vt:lpstr>Cancer/childhood cancer is a long, devastating and often isolating journey. Palliative care support from moment of diagnosis is crucial. !!!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poonam Bagai</dc:creator>
  <cp:lastModifiedBy>Lorenzo Sarmiento</cp:lastModifiedBy>
  <cp:revision>99</cp:revision>
  <dcterms:created xsi:type="dcterms:W3CDTF">2015-10-06T14:06:14Z</dcterms:created>
  <dcterms:modified xsi:type="dcterms:W3CDTF">2017-09-21T21:58:02Z</dcterms:modified>
</cp:coreProperties>
</file>